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99" r:id="rId5"/>
    <p:sldId id="290" r:id="rId6"/>
    <p:sldId id="300" r:id="rId7"/>
    <p:sldId id="312" r:id="rId8"/>
    <p:sldId id="307" r:id="rId9"/>
    <p:sldId id="308" r:id="rId10"/>
    <p:sldId id="309" r:id="rId11"/>
    <p:sldId id="310" r:id="rId12"/>
    <p:sldId id="311" r:id="rId13"/>
    <p:sldId id="304" r:id="rId14"/>
    <p:sldId id="401" r:id="rId15"/>
    <p:sldId id="306" r:id="rId16"/>
    <p:sldId id="259" r:id="rId17"/>
    <p:sldId id="260" r:id="rId18"/>
    <p:sldId id="261" r:id="rId19"/>
    <p:sldId id="408" r:id="rId20"/>
    <p:sldId id="407" r:id="rId21"/>
    <p:sldId id="262" r:id="rId22"/>
    <p:sldId id="291" r:id="rId23"/>
    <p:sldId id="266" r:id="rId24"/>
    <p:sldId id="292" r:id="rId25"/>
    <p:sldId id="279" r:id="rId26"/>
    <p:sldId id="293" r:id="rId27"/>
    <p:sldId id="282" r:id="rId28"/>
    <p:sldId id="289" r:id="rId29"/>
    <p:sldId id="402" r:id="rId30"/>
    <p:sldId id="403" r:id="rId31"/>
    <p:sldId id="404" r:id="rId32"/>
    <p:sldId id="405" r:id="rId33"/>
    <p:sldId id="406" r:id="rId34"/>
    <p:sldId id="283" r:id="rId35"/>
    <p:sldId id="294" r:id="rId36"/>
    <p:sldId id="295" r:id="rId37"/>
    <p:sldId id="298" r:id="rId38"/>
    <p:sldId id="285"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7">
          <p15:clr>
            <a:srgbClr val="A4A3A4"/>
          </p15:clr>
        </p15:guide>
        <p15:guide id="2" pos="6131">
          <p15:clr>
            <a:srgbClr val="A4A3A4"/>
          </p15:clr>
        </p15:guide>
        <p15:guide id="3" orient="horz" pos="4088">
          <p15:clr>
            <a:srgbClr val="A4A3A4"/>
          </p15:clr>
        </p15:guide>
        <p15:guide id="4" orient="horz" pos="4156">
          <p15:clr>
            <a:srgbClr val="A4A3A4"/>
          </p15:clr>
        </p15:guide>
        <p15:guide id="5" pos="3250">
          <p15:clr>
            <a:srgbClr val="A4A3A4"/>
          </p15:clr>
        </p15:guide>
        <p15:guide id="6" pos="492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mecE91gq3DF8MmwUdUGDYqM5E4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Mestré" initials="MM" lastIdx="3" clrIdx="0">
    <p:extLst>
      <p:ext uri="{19B8F6BF-5375-455C-9EA6-DF929625EA0E}">
        <p15:presenceInfo xmlns:p15="http://schemas.microsoft.com/office/powerpoint/2012/main" userId="31d06287f001c4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AE19D8-6099-4626-86B5-693EBFCA297C}">
  <a:tblStyle styleId="{B5AE19D8-6099-4626-86B5-693EBFCA297C}"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1V>
    <a:band2V>
      <a:tcTxStyle b="off"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4"/>
    <p:restoredTop sz="94648"/>
  </p:normalViewPr>
  <p:slideViewPr>
    <p:cSldViewPr snapToGrid="0">
      <p:cViewPr varScale="1">
        <p:scale>
          <a:sx n="117" d="100"/>
          <a:sy n="117" d="100"/>
        </p:scale>
        <p:origin x="264" y="176"/>
      </p:cViewPr>
      <p:guideLst>
        <p:guide orient="horz" pos="1207"/>
        <p:guide pos="6131"/>
        <p:guide orient="horz" pos="4088"/>
        <p:guide orient="horz" pos="4156"/>
        <p:guide pos="3250"/>
        <p:guide pos="4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BE" dirty="0"/>
              <a:t>Demander si la séance peut-être enregistrée </a:t>
            </a:r>
            <a:endParaRPr dirty="0"/>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Pensez à parcourir les questions, à montrer les moyens de réponses, compléter le profil, etc. </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22</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588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375" name="Google Shape;37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27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004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382" name="Google Shape;382;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34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*L’objectif sous-jacent est de permettre également aux personnes qui vivent en collectivité de pouvoir étendre également leur réseau amical, amoureux, connaissances en dehors des personnes qu’elles fréquentent au quotidien. Également évaluer, dans une certaine mesure, les besoins des personnes qui ne vivent pas dans une structure ( isolement sociale ? ) </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5</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073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BE" b="0" i="0" u="none" strike="noStrike" dirty="0">
                <a:solidFill>
                  <a:srgbClr val="222222"/>
                </a:solidFill>
                <a:effectLst/>
                <a:latin typeface="Arial" panose="020B0604020202020204" pitchFamily="34" charset="0"/>
              </a:rPr>
              <a:t>Le centre est basé à Namur mais l’équipe intervient dans toute la Wallonie.</a:t>
            </a:r>
          </a:p>
          <a:p>
            <a:pPr algn="l"/>
            <a:r>
              <a:rPr lang="fr-BE" b="0" i="0" u="none" strike="noStrike" dirty="0">
                <a:solidFill>
                  <a:srgbClr val="222222"/>
                </a:solidFill>
                <a:effectLst/>
                <a:latin typeface="Arial" panose="020B0604020202020204" pitchFamily="34" charset="0"/>
              </a:rPr>
              <a:t>5 objectifs principaux sont poursuivis par le CRHS :</a:t>
            </a:r>
          </a:p>
          <a:p>
            <a:pPr algn="l">
              <a:buFont typeface="Arial" panose="020B0604020202020204" pitchFamily="34" charset="0"/>
              <a:buChar char="•"/>
            </a:pPr>
            <a:r>
              <a:rPr lang="fr-BE" b="0" i="0" u="none" strike="noStrike" dirty="0">
                <a:solidFill>
                  <a:srgbClr val="222222"/>
                </a:solidFill>
                <a:effectLst/>
                <a:latin typeface="Arial" panose="020B0604020202020204" pitchFamily="34" charset="0"/>
              </a:rPr>
              <a:t>Un 1</a:t>
            </a:r>
            <a:r>
              <a:rPr lang="fr-BE" b="0" i="0" u="none" strike="noStrike" baseline="30000" dirty="0">
                <a:solidFill>
                  <a:srgbClr val="222222"/>
                </a:solidFill>
                <a:effectLst/>
                <a:latin typeface="Arial" panose="020B0604020202020204" pitchFamily="34" charset="0"/>
              </a:rPr>
              <a:t>er</a:t>
            </a:r>
            <a:r>
              <a:rPr lang="fr-BE" b="0" i="0" u="none" strike="noStrike" dirty="0">
                <a:solidFill>
                  <a:srgbClr val="222222"/>
                </a:solidFill>
                <a:effectLst/>
                <a:latin typeface="Arial" panose="020B0604020202020204" pitchFamily="34" charset="0"/>
              </a:rPr>
              <a:t> objectif est de répondre aux demandes individuelles qui nous parviennent quotidiennement, le plus souvent par mail ou par téléphone, de la part de personnes en situation de handicap, de parents ou de professionnels, en proposant une écoute, des informations, des pistes de solution ou en proposant des ressources existantes dans la zone géographique du demandeur ;</a:t>
            </a:r>
          </a:p>
          <a:p>
            <a:pPr algn="l">
              <a:buFont typeface="Arial" panose="020B0604020202020204" pitchFamily="34" charset="0"/>
              <a:buChar char="•"/>
            </a:pPr>
            <a:r>
              <a:rPr lang="fr-BE" b="0" i="0" u="none" strike="noStrike" dirty="0">
                <a:solidFill>
                  <a:srgbClr val="222222"/>
                </a:solidFill>
                <a:effectLst/>
                <a:latin typeface="Arial" panose="020B0604020202020204" pitchFamily="34" charset="0"/>
              </a:rPr>
              <a:t>Un 2</a:t>
            </a:r>
            <a:r>
              <a:rPr lang="fr-BE" b="0" i="0" u="none" strike="noStrike" baseline="30000" dirty="0">
                <a:solidFill>
                  <a:srgbClr val="222222"/>
                </a:solidFill>
                <a:effectLst/>
                <a:latin typeface="Arial" panose="020B0604020202020204" pitchFamily="34" charset="0"/>
              </a:rPr>
              <a:t>ème</a:t>
            </a:r>
            <a:r>
              <a:rPr lang="fr-BE" b="0" i="0" u="none" strike="noStrike" dirty="0">
                <a:solidFill>
                  <a:srgbClr val="222222"/>
                </a:solidFill>
                <a:effectLst/>
                <a:latin typeface="Arial" panose="020B0604020202020204" pitchFamily="34" charset="0"/>
              </a:rPr>
              <a:t> objectif est d’organiser et participer à des actions collectives tels que des sensibilisations, des formations, des cycles d’échange de pratiques, des soirées débat, des colloques, des salons, ou encore des matinées découverte d’outils ;</a:t>
            </a:r>
          </a:p>
          <a:p>
            <a:pPr algn="l">
              <a:buFont typeface="Arial" panose="020B0604020202020204" pitchFamily="34" charset="0"/>
              <a:buChar char="•"/>
            </a:pPr>
            <a:r>
              <a:rPr lang="fr-BE" b="0" i="0" u="none" strike="noStrike" dirty="0">
                <a:solidFill>
                  <a:srgbClr val="222222"/>
                </a:solidFill>
                <a:effectLst/>
                <a:latin typeface="Arial" panose="020B0604020202020204" pitchFamily="34" charset="0"/>
              </a:rPr>
              <a:t>Un 3</a:t>
            </a:r>
            <a:r>
              <a:rPr lang="fr-BE" b="0" i="0" u="none" strike="noStrike" baseline="30000" dirty="0">
                <a:solidFill>
                  <a:srgbClr val="222222"/>
                </a:solidFill>
                <a:effectLst/>
                <a:latin typeface="Arial" panose="020B0604020202020204" pitchFamily="34" charset="0"/>
              </a:rPr>
              <a:t>ème</a:t>
            </a:r>
            <a:r>
              <a:rPr lang="fr-BE" b="0" i="0" u="none" strike="noStrike" dirty="0">
                <a:solidFill>
                  <a:srgbClr val="222222"/>
                </a:solidFill>
                <a:effectLst/>
                <a:latin typeface="Arial" panose="020B0604020202020204" pitchFamily="34" charset="0"/>
              </a:rPr>
              <a:t> objectif est d’initier et prendre part à des projets spécifiques, en collaboration avec diverses associations, comme par exemple la rédaction d’une brochure en FALC sur l’identité de genre en collaboration avec les CHEFF, une association LGBTQI+, ou la participation à la création d’un jeu de plateau sur le thème des violences conjugales et adapté aux personnes ayant une déficience intellectuelle, en collaboration avec </a:t>
            </a:r>
            <a:r>
              <a:rPr lang="fr-BE" b="0" i="0" u="none" strike="noStrike" dirty="0" err="1">
                <a:solidFill>
                  <a:srgbClr val="222222"/>
                </a:solidFill>
                <a:effectLst/>
                <a:latin typeface="Arial" panose="020B0604020202020204" pitchFamily="34" charset="0"/>
              </a:rPr>
              <a:t>l’asbl</a:t>
            </a:r>
            <a:r>
              <a:rPr lang="fr-BE" b="0" i="0" u="none" strike="noStrike" dirty="0">
                <a:solidFill>
                  <a:srgbClr val="222222"/>
                </a:solidFill>
                <a:effectLst/>
                <a:latin typeface="Arial" panose="020B0604020202020204" pitchFamily="34" charset="0"/>
              </a:rPr>
              <a:t> Garance et le service d’aide aux victimes de violences conjugales Ça vaut pas l’coup ;</a:t>
            </a:r>
          </a:p>
          <a:p>
            <a:pPr algn="l">
              <a:buFont typeface="Arial" panose="020B0604020202020204" pitchFamily="34" charset="0"/>
              <a:buChar char="•"/>
            </a:pPr>
            <a:r>
              <a:rPr lang="fr-BE" b="0" i="0" u="none" strike="noStrike" dirty="0">
                <a:solidFill>
                  <a:srgbClr val="222222"/>
                </a:solidFill>
                <a:effectLst/>
                <a:latin typeface="Arial" panose="020B0604020202020204" pitchFamily="34" charset="0"/>
              </a:rPr>
              <a:t>Un 4</a:t>
            </a:r>
            <a:r>
              <a:rPr lang="fr-BE" b="0" i="0" u="none" strike="noStrike" baseline="30000" dirty="0">
                <a:solidFill>
                  <a:srgbClr val="222222"/>
                </a:solidFill>
                <a:effectLst/>
                <a:latin typeface="Arial" panose="020B0604020202020204" pitchFamily="34" charset="0"/>
              </a:rPr>
              <a:t>ème</a:t>
            </a:r>
            <a:r>
              <a:rPr lang="fr-BE" b="0" i="0" u="none" strike="noStrike" dirty="0">
                <a:solidFill>
                  <a:srgbClr val="222222"/>
                </a:solidFill>
                <a:effectLst/>
                <a:latin typeface="Arial" panose="020B0604020202020204" pitchFamily="34" charset="0"/>
              </a:rPr>
              <a:t> objectif est de gérer un centre de documentation spécialisé constitué de divers ouvrages et d’une multitude d’outils pédagogiques qui permettent notamment de faire des animations EVRAS adaptées auprès de jeunes ou d’adultes en situation de handicap ;</a:t>
            </a:r>
          </a:p>
          <a:p>
            <a:pPr algn="l">
              <a:buFont typeface="Arial" panose="020B0604020202020204" pitchFamily="34" charset="0"/>
              <a:buChar char="•"/>
            </a:pPr>
            <a:r>
              <a:rPr lang="fr-BE" b="0" i="0" u="none" strike="noStrike" dirty="0">
                <a:solidFill>
                  <a:srgbClr val="222222"/>
                </a:solidFill>
                <a:effectLst/>
                <a:latin typeface="Arial" panose="020B0604020202020204" pitchFamily="34" charset="0"/>
              </a:rPr>
              <a:t>Et finalement un 5</a:t>
            </a:r>
            <a:r>
              <a:rPr lang="fr-BE" b="0" i="0" u="none" strike="noStrike" baseline="30000" dirty="0">
                <a:solidFill>
                  <a:srgbClr val="222222"/>
                </a:solidFill>
                <a:effectLst/>
                <a:latin typeface="Arial" panose="020B0604020202020204" pitchFamily="34" charset="0"/>
              </a:rPr>
              <a:t>ème</a:t>
            </a:r>
            <a:r>
              <a:rPr lang="fr-BE" b="0" i="0" u="none" strike="noStrike" dirty="0">
                <a:solidFill>
                  <a:srgbClr val="222222"/>
                </a:solidFill>
                <a:effectLst/>
                <a:latin typeface="Arial" panose="020B0604020202020204" pitchFamily="34" charset="0"/>
              </a:rPr>
              <a:t> objectif est de diffuser, via notre site internet, notre page Facebook et la newsletter, toutes les informations, les formations et les actualités dans le domaine. Nous diffusons notamment toutes les initiatives favorisant les rencontres amicales et amoureuses dont nous avons connaissance : des après-midi ou soirées en discothèque, des sites internet de rencontres dédiés au handicap, des loisirs et festivals adaptés, des séjours pour couples, …</a:t>
            </a:r>
          </a:p>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14</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926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31"/>
        <p:cNvGrpSpPr/>
        <p:nvPr/>
      </p:nvGrpSpPr>
      <p:grpSpPr>
        <a:xfrm>
          <a:off x="0" y="0"/>
          <a:ext cx="0" cy="0"/>
          <a:chOff x="0" y="0"/>
          <a:chExt cx="0" cy="0"/>
        </a:xfrm>
      </p:grpSpPr>
      <p:sp>
        <p:nvSpPr>
          <p:cNvPr id="32" name="Google Shape;32;p64"/>
          <p:cNvSpPr/>
          <p:nvPr/>
        </p:nvSpPr>
        <p:spPr>
          <a:xfrm>
            <a:off x="0" y="0"/>
            <a:ext cx="12192000" cy="3701700"/>
          </a:xfrm>
          <a:prstGeom prst="rect">
            <a:avLst/>
          </a:prstGeom>
          <a:solidFill>
            <a:srgbClr val="056E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64"/>
          <p:cNvSpPr/>
          <p:nvPr/>
        </p:nvSpPr>
        <p:spPr>
          <a:xfrm rot="10800000" flipH="1">
            <a:off x="7213577" y="3810001"/>
            <a:ext cx="4978425" cy="91087"/>
          </a:xfrm>
          <a:prstGeom prst="rect">
            <a:avLst/>
          </a:prstGeom>
          <a:solidFill>
            <a:srgbClr val="08A5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64"/>
          <p:cNvSpPr/>
          <p:nvPr/>
        </p:nvSpPr>
        <p:spPr>
          <a:xfrm rot="10800000" flipH="1">
            <a:off x="7213601" y="3897010"/>
            <a:ext cx="4978401" cy="192024"/>
          </a:xfrm>
          <a:prstGeom prst="rect">
            <a:avLst/>
          </a:prstGeom>
          <a:solidFill>
            <a:srgbClr val="00B0F0">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64"/>
          <p:cNvSpPr/>
          <p:nvPr/>
        </p:nvSpPr>
        <p:spPr>
          <a:xfrm rot="10800000" flipH="1">
            <a:off x="7213601" y="4115167"/>
            <a:ext cx="4978401" cy="9144"/>
          </a:xfrm>
          <a:prstGeom prst="rect">
            <a:avLst/>
          </a:prstGeom>
          <a:solidFill>
            <a:srgbClr val="00B0F0">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64"/>
          <p:cNvSpPr/>
          <p:nvPr/>
        </p:nvSpPr>
        <p:spPr>
          <a:xfrm rot="10800000" flipH="1">
            <a:off x="7213600" y="4164403"/>
            <a:ext cx="2621280" cy="18288"/>
          </a:xfrm>
          <a:prstGeom prst="rect">
            <a:avLst/>
          </a:prstGeom>
          <a:solidFill>
            <a:srgbClr val="00B0F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64"/>
          <p:cNvSpPr/>
          <p:nvPr/>
        </p:nvSpPr>
        <p:spPr>
          <a:xfrm rot="10800000" flipH="1">
            <a:off x="7213600" y="4199572"/>
            <a:ext cx="2621280" cy="9144"/>
          </a:xfrm>
          <a:prstGeom prst="rect">
            <a:avLst/>
          </a:prstGeom>
          <a:solidFill>
            <a:srgbClr val="08A5EF">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64"/>
          <p:cNvSpPr/>
          <p:nvPr/>
        </p:nvSpPr>
        <p:spPr>
          <a:xfrm>
            <a:off x="7213600" y="3962400"/>
            <a:ext cx="408432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64"/>
          <p:cNvSpPr/>
          <p:nvPr/>
        </p:nvSpPr>
        <p:spPr>
          <a:xfrm>
            <a:off x="9835343" y="4060983"/>
            <a:ext cx="21336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64"/>
          <p:cNvSpPr/>
          <p:nvPr/>
        </p:nvSpPr>
        <p:spPr>
          <a:xfrm>
            <a:off x="-1" y="3680426"/>
            <a:ext cx="12192000" cy="244170"/>
          </a:xfrm>
          <a:prstGeom prst="rect">
            <a:avLst/>
          </a:prstGeom>
          <a:solidFill>
            <a:srgbClr val="08A5EF">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64"/>
          <p:cNvSpPr/>
          <p:nvPr/>
        </p:nvSpPr>
        <p:spPr>
          <a:xfrm>
            <a:off x="1" y="3675528"/>
            <a:ext cx="12192000" cy="140677"/>
          </a:xfrm>
          <a:prstGeom prst="rect">
            <a:avLst/>
          </a:prstGeom>
          <a:solidFill>
            <a:srgbClr val="08A5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64"/>
          <p:cNvSpPr/>
          <p:nvPr/>
        </p:nvSpPr>
        <p:spPr>
          <a:xfrm rot="10800000" flipH="1">
            <a:off x="8552068" y="3643090"/>
            <a:ext cx="3639933" cy="248432"/>
          </a:xfrm>
          <a:prstGeom prst="rect">
            <a:avLst/>
          </a:prstGeom>
          <a:solidFill>
            <a:srgbClr val="08A5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64"/>
          <p:cNvSpPr txBox="1">
            <a:spLocks noGrp="1"/>
          </p:cNvSpPr>
          <p:nvPr>
            <p:ph type="ctrTitle"/>
          </p:nvPr>
        </p:nvSpPr>
        <p:spPr>
          <a:xfrm>
            <a:off x="609600" y="2389009"/>
            <a:ext cx="11277600" cy="14700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4"/>
          <p:cNvSpPr txBox="1">
            <a:spLocks noGrp="1"/>
          </p:cNvSpPr>
          <p:nvPr>
            <p:ph type="subTitle" idx="1"/>
          </p:nvPr>
        </p:nvSpPr>
        <p:spPr>
          <a:xfrm>
            <a:off x="609600" y="3899938"/>
            <a:ext cx="6604000" cy="1752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00"/>
              </a:spcBef>
              <a:spcAft>
                <a:spcPts val="0"/>
              </a:spcAft>
              <a:buSzPts val="2400"/>
              <a:buNone/>
              <a:defRPr sz="2400">
                <a:solidFill>
                  <a:schemeClr val="dk2"/>
                </a:solidFill>
              </a:defRPr>
            </a:lvl1pPr>
            <a:lvl2pPr lvl="1" algn="ctr">
              <a:lnSpc>
                <a:spcPct val="100000"/>
              </a:lnSpc>
              <a:spcBef>
                <a:spcPts val="300"/>
              </a:spcBef>
              <a:spcAft>
                <a:spcPts val="0"/>
              </a:spcAft>
              <a:buSzPts val="1800"/>
              <a:buNone/>
              <a:defRPr/>
            </a:lvl2pPr>
            <a:lvl3pPr lvl="2" algn="ctr">
              <a:lnSpc>
                <a:spcPct val="100000"/>
              </a:lnSpc>
              <a:spcBef>
                <a:spcPts val="300"/>
              </a:spcBef>
              <a:spcAft>
                <a:spcPts val="0"/>
              </a:spcAft>
              <a:buSzPts val="1800"/>
              <a:buNone/>
              <a:defRPr/>
            </a:lvl3pPr>
            <a:lvl4pPr lvl="3" algn="ctr">
              <a:lnSpc>
                <a:spcPct val="100000"/>
              </a:lnSpc>
              <a:spcBef>
                <a:spcPts val="300"/>
              </a:spcBef>
              <a:spcAft>
                <a:spcPts val="0"/>
              </a:spcAft>
              <a:buSzPts val="1800"/>
              <a:buNone/>
              <a:defRPr/>
            </a:lvl4pPr>
            <a:lvl5pPr lvl="4" algn="ctr">
              <a:lnSpc>
                <a:spcPct val="100000"/>
              </a:lnSpc>
              <a:spcBef>
                <a:spcPts val="300"/>
              </a:spcBef>
              <a:spcAft>
                <a:spcPts val="0"/>
              </a:spcAft>
              <a:buSzPts val="1800"/>
              <a:buNone/>
              <a:defRPr/>
            </a:lvl5pPr>
            <a:lvl6pPr lvl="5" algn="ctr">
              <a:lnSpc>
                <a:spcPct val="100000"/>
              </a:lnSpc>
              <a:spcBef>
                <a:spcPts val="300"/>
              </a:spcBef>
              <a:spcAft>
                <a:spcPts val="0"/>
              </a:spcAft>
              <a:buSzPts val="1800"/>
              <a:buNone/>
              <a:defRPr/>
            </a:lvl6pPr>
            <a:lvl7pPr lvl="6" algn="ctr">
              <a:lnSpc>
                <a:spcPct val="100000"/>
              </a:lnSpc>
              <a:spcBef>
                <a:spcPts val="300"/>
              </a:spcBef>
              <a:spcAft>
                <a:spcPts val="0"/>
              </a:spcAft>
              <a:buSzPts val="1800"/>
              <a:buNone/>
              <a:defRPr/>
            </a:lvl7pPr>
            <a:lvl8pPr lvl="7" algn="ctr">
              <a:lnSpc>
                <a:spcPct val="100000"/>
              </a:lnSpc>
              <a:spcBef>
                <a:spcPts val="300"/>
              </a:spcBef>
              <a:spcAft>
                <a:spcPts val="0"/>
              </a:spcAft>
              <a:buSzPts val="1800"/>
              <a:buNone/>
              <a:defRPr/>
            </a:lvl8pPr>
            <a:lvl9pPr lvl="8" algn="ctr">
              <a:lnSpc>
                <a:spcPct val="100000"/>
              </a:lnSpc>
              <a:spcBef>
                <a:spcPts val="300"/>
              </a:spcBef>
              <a:spcAft>
                <a:spcPts val="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5"/>
        <p:cNvGrpSpPr/>
        <p:nvPr/>
      </p:nvGrpSpPr>
      <p:grpSpPr>
        <a:xfrm>
          <a:off x="0" y="0"/>
          <a:ext cx="0" cy="0"/>
          <a:chOff x="0" y="0"/>
          <a:chExt cx="0" cy="0"/>
        </a:xfrm>
      </p:grpSpPr>
      <p:sp>
        <p:nvSpPr>
          <p:cNvPr id="76" name="Google Shape;76;p74"/>
          <p:cNvSpPr txBox="1">
            <a:spLocks noGrp="1"/>
          </p:cNvSpPr>
          <p:nvPr>
            <p:ph type="title"/>
          </p:nvPr>
        </p:nvSpPr>
        <p:spPr>
          <a:xfrm rot="5400000">
            <a:off x="7588250" y="2597150"/>
            <a:ext cx="5448300" cy="254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body" idx="1"/>
          </p:nvPr>
        </p:nvSpPr>
        <p:spPr>
          <a:xfrm rot="5400000">
            <a:off x="2051050" y="-298450"/>
            <a:ext cx="5448300" cy="83312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00"/>
              </a:spcBef>
              <a:spcAft>
                <a:spcPts val="0"/>
              </a:spcAft>
              <a:buSzPts val="2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55600" algn="l">
              <a:lnSpc>
                <a:spcPct val="100000"/>
              </a:lnSpc>
              <a:spcBef>
                <a:spcPts val="300"/>
              </a:spcBef>
              <a:spcAft>
                <a:spcPts val="0"/>
              </a:spcAft>
              <a:buSzPts val="20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5"/>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00"/>
              </a:spcBef>
              <a:spcAft>
                <a:spcPts val="0"/>
              </a:spcAft>
              <a:buSzPts val="2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55600" algn="l">
              <a:lnSpc>
                <a:spcPct val="100000"/>
              </a:lnSpc>
              <a:spcBef>
                <a:spcPts val="300"/>
              </a:spcBef>
              <a:spcAft>
                <a:spcPts val="0"/>
              </a:spcAft>
              <a:buSzPts val="20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extLst>
      <p:ext uri="{BB962C8B-B14F-4D97-AF65-F5344CB8AC3E}">
        <p14:creationId xmlns:p14="http://schemas.microsoft.com/office/powerpoint/2010/main" val="10517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609600" y="2249425"/>
            <a:ext cx="5384800" cy="434187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300"/>
              </a:spcBef>
              <a:spcAft>
                <a:spcPts val="0"/>
              </a:spcAft>
              <a:buSzPts val="2000"/>
              <a:buChar char="•"/>
              <a:defRPr sz="2000"/>
            </a:lvl1pPr>
            <a:lvl2pPr marL="914400" lvl="1" indent="-349250" algn="l">
              <a:lnSpc>
                <a:spcPct val="100000"/>
              </a:lnSpc>
              <a:spcBef>
                <a:spcPts val="300"/>
              </a:spcBef>
              <a:spcAft>
                <a:spcPts val="0"/>
              </a:spcAft>
              <a:buSzPts val="1900"/>
              <a:buChar char="▫"/>
              <a:defRPr sz="1900"/>
            </a:lvl2pPr>
            <a:lvl3pPr marL="1371600" lvl="2" indent="-342900" algn="l">
              <a:lnSpc>
                <a:spcPct val="100000"/>
              </a:lnSpc>
              <a:spcBef>
                <a:spcPts val="300"/>
              </a:spcBef>
              <a:spcAft>
                <a:spcPts val="0"/>
              </a:spcAft>
              <a:buSzPts val="1800"/>
              <a:buChar char="●"/>
              <a:defRPr sz="1800"/>
            </a:lvl3pPr>
            <a:lvl4pPr marL="1828800" lvl="3" indent="-342900" algn="l">
              <a:lnSpc>
                <a:spcPct val="100000"/>
              </a:lnSpc>
              <a:spcBef>
                <a:spcPts val="300"/>
              </a:spcBef>
              <a:spcAft>
                <a:spcPts val="0"/>
              </a:spcAft>
              <a:buSzPts val="1800"/>
              <a:buChar char="●"/>
              <a:defRPr sz="1800"/>
            </a:lvl4pPr>
            <a:lvl5pPr marL="2286000" lvl="4" indent="-342900" algn="l">
              <a:lnSpc>
                <a:spcPct val="100000"/>
              </a:lnSpc>
              <a:spcBef>
                <a:spcPts val="300"/>
              </a:spcBef>
              <a:spcAft>
                <a:spcPts val="0"/>
              </a:spcAft>
              <a:buSzPts val="1800"/>
              <a:buChar char="●"/>
              <a:defRPr sz="18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48" name="Google Shape;48;p66"/>
          <p:cNvSpPr txBox="1">
            <a:spLocks noGrp="1"/>
          </p:cNvSpPr>
          <p:nvPr>
            <p:ph type="body" idx="2"/>
          </p:nvPr>
        </p:nvSpPr>
        <p:spPr>
          <a:xfrm>
            <a:off x="6197600" y="2249425"/>
            <a:ext cx="5384800" cy="434187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300"/>
              </a:spcBef>
              <a:spcAft>
                <a:spcPts val="0"/>
              </a:spcAft>
              <a:buSzPts val="2000"/>
              <a:buChar char="•"/>
              <a:defRPr sz="2000"/>
            </a:lvl1pPr>
            <a:lvl2pPr marL="914400" lvl="1" indent="-349250" algn="l">
              <a:lnSpc>
                <a:spcPct val="100000"/>
              </a:lnSpc>
              <a:spcBef>
                <a:spcPts val="300"/>
              </a:spcBef>
              <a:spcAft>
                <a:spcPts val="0"/>
              </a:spcAft>
              <a:buSzPts val="1900"/>
              <a:buChar char="▫"/>
              <a:defRPr sz="1900"/>
            </a:lvl2pPr>
            <a:lvl3pPr marL="1371600" lvl="2" indent="-342900" algn="l">
              <a:lnSpc>
                <a:spcPct val="100000"/>
              </a:lnSpc>
              <a:spcBef>
                <a:spcPts val="300"/>
              </a:spcBef>
              <a:spcAft>
                <a:spcPts val="0"/>
              </a:spcAft>
              <a:buSzPts val="1800"/>
              <a:buChar char="●"/>
              <a:defRPr sz="1800"/>
            </a:lvl3pPr>
            <a:lvl4pPr marL="1828800" lvl="3" indent="-342900" algn="l">
              <a:lnSpc>
                <a:spcPct val="100000"/>
              </a:lnSpc>
              <a:spcBef>
                <a:spcPts val="300"/>
              </a:spcBef>
              <a:spcAft>
                <a:spcPts val="0"/>
              </a:spcAft>
              <a:buSzPts val="1800"/>
              <a:buChar char="●"/>
              <a:defRPr sz="1800"/>
            </a:lvl4pPr>
            <a:lvl5pPr marL="2286000" lvl="4" indent="-342900" algn="l">
              <a:lnSpc>
                <a:spcPct val="100000"/>
              </a:lnSpc>
              <a:spcBef>
                <a:spcPts val="300"/>
              </a:spcBef>
              <a:spcAft>
                <a:spcPts val="0"/>
              </a:spcAft>
              <a:buSzPts val="1800"/>
              <a:buChar char="●"/>
              <a:defRPr sz="18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52"/>
        <p:cNvGrpSpPr/>
        <p:nvPr/>
      </p:nvGrpSpPr>
      <p:grpSpPr>
        <a:xfrm>
          <a:off x="0" y="0"/>
          <a:ext cx="0" cy="0"/>
          <a:chOff x="0" y="0"/>
          <a:chExt cx="0" cy="0"/>
        </a:xfrm>
      </p:grpSpPr>
      <p:sp>
        <p:nvSpPr>
          <p:cNvPr id="53" name="Google Shape;53;p67"/>
          <p:cNvSpPr txBox="1">
            <a:spLocks noGrp="1"/>
          </p:cNvSpPr>
          <p:nvPr>
            <p:ph type="title"/>
          </p:nvPr>
        </p:nvSpPr>
        <p:spPr>
          <a:xfrm>
            <a:off x="963084" y="1968322"/>
            <a:ext cx="10363200" cy="136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56E9F"/>
              </a:buClr>
              <a:buSzPts val="4300"/>
              <a:buFont typeface="Arial"/>
              <a:buNone/>
              <a:defRPr sz="4300" b="1" cap="none">
                <a:solidFill>
                  <a:srgbClr val="056E9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7"/>
          <p:cNvSpPr txBox="1">
            <a:spLocks noGrp="1"/>
          </p:cNvSpPr>
          <p:nvPr>
            <p:ph type="body" idx="1"/>
          </p:nvPr>
        </p:nvSpPr>
        <p:spPr>
          <a:xfrm>
            <a:off x="963084" y="3367088"/>
            <a:ext cx="10363200" cy="1509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SzPts val="2100"/>
              <a:buNone/>
              <a:defRPr sz="2100" b="0">
                <a:solidFill>
                  <a:schemeClr val="dk2"/>
                </a:solidFill>
              </a:defRPr>
            </a:lvl1pPr>
            <a:lvl2pPr marL="914400" lvl="1" indent="-228600" algn="l">
              <a:lnSpc>
                <a:spcPct val="100000"/>
              </a:lnSpc>
              <a:spcBef>
                <a:spcPts val="300"/>
              </a:spcBef>
              <a:spcAft>
                <a:spcPts val="0"/>
              </a:spcAft>
              <a:buSzPts val="1800"/>
              <a:buNone/>
              <a:defRPr sz="1800">
                <a:solidFill>
                  <a:srgbClr val="888888"/>
                </a:solidFill>
              </a:defRPr>
            </a:lvl2pPr>
            <a:lvl3pPr marL="1371600" lvl="2" indent="-228600" algn="l">
              <a:lnSpc>
                <a:spcPct val="100000"/>
              </a:lnSpc>
              <a:spcBef>
                <a:spcPts val="300"/>
              </a:spcBef>
              <a:spcAft>
                <a:spcPts val="0"/>
              </a:spcAft>
              <a:buSzPts val="1600"/>
              <a:buNone/>
              <a:defRPr sz="1600">
                <a:solidFill>
                  <a:srgbClr val="888888"/>
                </a:solidFill>
              </a:defRPr>
            </a:lvl3pPr>
            <a:lvl4pPr marL="1828800" lvl="3" indent="-228600" algn="l">
              <a:lnSpc>
                <a:spcPct val="100000"/>
              </a:lnSpc>
              <a:spcBef>
                <a:spcPts val="300"/>
              </a:spcBef>
              <a:spcAft>
                <a:spcPts val="0"/>
              </a:spcAft>
              <a:buSzPts val="1400"/>
              <a:buNone/>
              <a:defRPr sz="1400">
                <a:solidFill>
                  <a:srgbClr val="888888"/>
                </a:solidFill>
              </a:defRPr>
            </a:lvl4pPr>
            <a:lvl5pPr marL="2286000" lvl="4" indent="-228600" algn="l">
              <a:lnSpc>
                <a:spcPct val="100000"/>
              </a:lnSpc>
              <a:spcBef>
                <a:spcPts val="300"/>
              </a:spcBef>
              <a:spcAft>
                <a:spcPts val="0"/>
              </a:spcAft>
              <a:buSzPts val="1400"/>
              <a:buNone/>
              <a:defRPr sz="1400">
                <a:solidFill>
                  <a:srgbClr val="888888"/>
                </a:solidFill>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5"/>
        <p:cNvGrpSpPr/>
        <p:nvPr/>
      </p:nvGrpSpPr>
      <p:grpSpPr>
        <a:xfrm>
          <a:off x="0" y="0"/>
          <a:ext cx="0" cy="0"/>
          <a:chOff x="0" y="0"/>
          <a:chExt cx="0" cy="0"/>
        </a:xfrm>
      </p:grpSpPr>
      <p:sp>
        <p:nvSpPr>
          <p:cNvPr id="56" name="Google Shape;56;p68"/>
          <p:cNvSpPr txBox="1">
            <a:spLocks noGrp="1"/>
          </p:cNvSpPr>
          <p:nvPr>
            <p:ph type="title"/>
          </p:nvPr>
        </p:nvSpPr>
        <p:spPr>
          <a:xfrm>
            <a:off x="508000" y="1143000"/>
            <a:ext cx="11176000" cy="10698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sz="40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8"/>
          <p:cNvSpPr txBox="1">
            <a:spLocks noGrp="1"/>
          </p:cNvSpPr>
          <p:nvPr>
            <p:ph type="body" idx="1"/>
          </p:nvPr>
        </p:nvSpPr>
        <p:spPr>
          <a:xfrm>
            <a:off x="508000" y="2244970"/>
            <a:ext cx="5388864" cy="457200"/>
          </a:xfrm>
          <a:prstGeom prst="rect">
            <a:avLst/>
          </a:prstGeom>
          <a:solidFill>
            <a:srgbClr val="9ED47A">
              <a:alpha val="20784"/>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300"/>
              </a:spcBef>
              <a:spcAft>
                <a:spcPts val="0"/>
              </a:spcAft>
              <a:buSzPts val="1900"/>
              <a:buNone/>
              <a:defRPr sz="1900" b="1">
                <a:solidFill>
                  <a:srgbClr val="414141"/>
                </a:solidFill>
              </a:defRPr>
            </a:lvl1pPr>
            <a:lvl2pPr marL="914400" lvl="1" indent="-228600" algn="l">
              <a:lnSpc>
                <a:spcPct val="100000"/>
              </a:lnSpc>
              <a:spcBef>
                <a:spcPts val="300"/>
              </a:spcBef>
              <a:spcAft>
                <a:spcPts val="0"/>
              </a:spcAft>
              <a:buSzPts val="2000"/>
              <a:buNone/>
              <a:defRPr sz="2000" b="1"/>
            </a:lvl2pPr>
            <a:lvl3pPr marL="1371600" lvl="2" indent="-228600" algn="l">
              <a:lnSpc>
                <a:spcPct val="100000"/>
              </a:lnSpc>
              <a:spcBef>
                <a:spcPts val="300"/>
              </a:spcBef>
              <a:spcAft>
                <a:spcPts val="0"/>
              </a:spcAft>
              <a:buSzPts val="1800"/>
              <a:buNone/>
              <a:defRPr sz="1800" b="1"/>
            </a:lvl3pPr>
            <a:lvl4pPr marL="1828800" lvl="3" indent="-228600" algn="l">
              <a:lnSpc>
                <a:spcPct val="100000"/>
              </a:lnSpc>
              <a:spcBef>
                <a:spcPts val="300"/>
              </a:spcBef>
              <a:spcAft>
                <a:spcPts val="0"/>
              </a:spcAft>
              <a:buSzPts val="1600"/>
              <a:buNone/>
              <a:defRPr sz="1600" b="1"/>
            </a:lvl4pPr>
            <a:lvl5pPr marL="2286000" lvl="4" indent="-228600" algn="l">
              <a:lnSpc>
                <a:spcPct val="100000"/>
              </a:lnSpc>
              <a:spcBef>
                <a:spcPts val="300"/>
              </a:spcBef>
              <a:spcAft>
                <a:spcPts val="0"/>
              </a:spcAft>
              <a:buSzPts val="1600"/>
              <a:buNone/>
              <a:defRPr sz="1600" b="1"/>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58" name="Google Shape;58;p68"/>
          <p:cNvSpPr txBox="1">
            <a:spLocks noGrp="1"/>
          </p:cNvSpPr>
          <p:nvPr>
            <p:ph type="body" idx="2"/>
          </p:nvPr>
        </p:nvSpPr>
        <p:spPr>
          <a:xfrm>
            <a:off x="508000" y="2708519"/>
            <a:ext cx="5388864" cy="3886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300"/>
              </a:spcBef>
              <a:spcAft>
                <a:spcPts val="0"/>
              </a:spcAft>
              <a:buSzPts val="2000"/>
              <a:buChar char="•"/>
              <a:defRPr sz="2000"/>
            </a:lvl1pPr>
            <a:lvl2pPr marL="914400" lvl="1" indent="-355600" algn="l">
              <a:lnSpc>
                <a:spcPct val="100000"/>
              </a:lnSpc>
              <a:spcBef>
                <a:spcPts val="300"/>
              </a:spcBef>
              <a:spcAft>
                <a:spcPts val="0"/>
              </a:spcAft>
              <a:buSzPts val="2000"/>
              <a:buChar char="▫"/>
              <a:defRPr sz="2000"/>
            </a:lvl2pPr>
            <a:lvl3pPr marL="1371600" lvl="2" indent="-342900" algn="l">
              <a:lnSpc>
                <a:spcPct val="100000"/>
              </a:lnSpc>
              <a:spcBef>
                <a:spcPts val="300"/>
              </a:spcBef>
              <a:spcAft>
                <a:spcPts val="0"/>
              </a:spcAft>
              <a:buSzPts val="1800"/>
              <a:buChar char="●"/>
              <a:defRPr sz="1800"/>
            </a:lvl3pPr>
            <a:lvl4pPr marL="1828800" lvl="3" indent="-330200" algn="l">
              <a:lnSpc>
                <a:spcPct val="100000"/>
              </a:lnSpc>
              <a:spcBef>
                <a:spcPts val="300"/>
              </a:spcBef>
              <a:spcAft>
                <a:spcPts val="0"/>
              </a:spcAft>
              <a:buSzPts val="1600"/>
              <a:buChar char="●"/>
              <a:defRPr sz="1600"/>
            </a:lvl4pPr>
            <a:lvl5pPr marL="2286000" lvl="4" indent="-330200" algn="l">
              <a:lnSpc>
                <a:spcPct val="100000"/>
              </a:lnSpc>
              <a:spcBef>
                <a:spcPts val="300"/>
              </a:spcBef>
              <a:spcAft>
                <a:spcPts val="0"/>
              </a:spcAft>
              <a:buSzPts val="1600"/>
              <a:buChar char="●"/>
              <a:defRPr sz="16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59" name="Google Shape;59;p68"/>
          <p:cNvSpPr txBox="1">
            <a:spLocks noGrp="1"/>
          </p:cNvSpPr>
          <p:nvPr>
            <p:ph type="body" idx="3"/>
          </p:nvPr>
        </p:nvSpPr>
        <p:spPr>
          <a:xfrm>
            <a:off x="6294968" y="2244970"/>
            <a:ext cx="5389033" cy="457200"/>
          </a:xfrm>
          <a:prstGeom prst="rect">
            <a:avLst/>
          </a:prstGeom>
          <a:solidFill>
            <a:srgbClr val="9ED47A">
              <a:alpha val="20784"/>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300"/>
              </a:spcBef>
              <a:spcAft>
                <a:spcPts val="0"/>
              </a:spcAft>
              <a:buSzPts val="1900"/>
              <a:buNone/>
              <a:defRPr sz="1900" b="1">
                <a:solidFill>
                  <a:srgbClr val="414141"/>
                </a:solidFill>
              </a:defRPr>
            </a:lvl1pPr>
            <a:lvl2pPr marL="914400" lvl="1" indent="-228600" algn="l">
              <a:lnSpc>
                <a:spcPct val="100000"/>
              </a:lnSpc>
              <a:spcBef>
                <a:spcPts val="300"/>
              </a:spcBef>
              <a:spcAft>
                <a:spcPts val="0"/>
              </a:spcAft>
              <a:buSzPts val="2000"/>
              <a:buNone/>
              <a:defRPr sz="2000" b="1"/>
            </a:lvl2pPr>
            <a:lvl3pPr marL="1371600" lvl="2" indent="-228600" algn="l">
              <a:lnSpc>
                <a:spcPct val="100000"/>
              </a:lnSpc>
              <a:spcBef>
                <a:spcPts val="300"/>
              </a:spcBef>
              <a:spcAft>
                <a:spcPts val="0"/>
              </a:spcAft>
              <a:buSzPts val="1800"/>
              <a:buNone/>
              <a:defRPr sz="1800" b="1"/>
            </a:lvl3pPr>
            <a:lvl4pPr marL="1828800" lvl="3" indent="-228600" algn="l">
              <a:lnSpc>
                <a:spcPct val="100000"/>
              </a:lnSpc>
              <a:spcBef>
                <a:spcPts val="300"/>
              </a:spcBef>
              <a:spcAft>
                <a:spcPts val="0"/>
              </a:spcAft>
              <a:buSzPts val="1600"/>
              <a:buNone/>
              <a:defRPr sz="1600" b="1"/>
            </a:lvl4pPr>
            <a:lvl5pPr marL="2286000" lvl="4" indent="-228600" algn="l">
              <a:lnSpc>
                <a:spcPct val="100000"/>
              </a:lnSpc>
              <a:spcBef>
                <a:spcPts val="300"/>
              </a:spcBef>
              <a:spcAft>
                <a:spcPts val="0"/>
              </a:spcAft>
              <a:buSzPts val="1600"/>
              <a:buNone/>
              <a:defRPr sz="1600" b="1"/>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60" name="Google Shape;60;p68"/>
          <p:cNvSpPr txBox="1">
            <a:spLocks noGrp="1"/>
          </p:cNvSpPr>
          <p:nvPr>
            <p:ph type="body" idx="4"/>
          </p:nvPr>
        </p:nvSpPr>
        <p:spPr>
          <a:xfrm>
            <a:off x="6291073" y="2708519"/>
            <a:ext cx="5389033" cy="3886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300"/>
              </a:spcBef>
              <a:spcAft>
                <a:spcPts val="0"/>
              </a:spcAft>
              <a:buSzPts val="2000"/>
              <a:buChar char="•"/>
              <a:defRPr sz="2000"/>
            </a:lvl1pPr>
            <a:lvl2pPr marL="914400" lvl="1" indent="-355600" algn="l">
              <a:lnSpc>
                <a:spcPct val="100000"/>
              </a:lnSpc>
              <a:spcBef>
                <a:spcPts val="300"/>
              </a:spcBef>
              <a:spcAft>
                <a:spcPts val="0"/>
              </a:spcAft>
              <a:buSzPts val="2000"/>
              <a:buChar char="▫"/>
              <a:defRPr sz="2000"/>
            </a:lvl2pPr>
            <a:lvl3pPr marL="1371600" lvl="2" indent="-342900" algn="l">
              <a:lnSpc>
                <a:spcPct val="100000"/>
              </a:lnSpc>
              <a:spcBef>
                <a:spcPts val="300"/>
              </a:spcBef>
              <a:spcAft>
                <a:spcPts val="0"/>
              </a:spcAft>
              <a:buSzPts val="1800"/>
              <a:buChar char="●"/>
              <a:defRPr sz="1800"/>
            </a:lvl3pPr>
            <a:lvl4pPr marL="1828800" lvl="3" indent="-330200" algn="l">
              <a:lnSpc>
                <a:spcPct val="100000"/>
              </a:lnSpc>
              <a:spcBef>
                <a:spcPts val="300"/>
              </a:spcBef>
              <a:spcAft>
                <a:spcPts val="0"/>
              </a:spcAft>
              <a:buSzPts val="1600"/>
              <a:buChar char="●"/>
              <a:defRPr sz="1600"/>
            </a:lvl4pPr>
            <a:lvl5pPr marL="2286000" lvl="4" indent="-330200" algn="l">
              <a:lnSpc>
                <a:spcPct val="100000"/>
              </a:lnSpc>
              <a:spcBef>
                <a:spcPts val="300"/>
              </a:spcBef>
              <a:spcAft>
                <a:spcPts val="0"/>
              </a:spcAft>
              <a:buSzPts val="1600"/>
              <a:buChar char="●"/>
              <a:defRPr sz="16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uniquement" type="titleOnly">
  <p:cSld name="TITLE_ONLY">
    <p:spTree>
      <p:nvGrpSpPr>
        <p:cNvPr id="1" name="Shape 61"/>
        <p:cNvGrpSpPr/>
        <p:nvPr/>
      </p:nvGrpSpPr>
      <p:grpSpPr>
        <a:xfrm>
          <a:off x="0" y="0"/>
          <a:ext cx="0" cy="0"/>
          <a:chOff x="0" y="0"/>
          <a:chExt cx="0" cy="0"/>
        </a:xfrm>
      </p:grpSpPr>
      <p:sp>
        <p:nvSpPr>
          <p:cNvPr id="62" name="Google Shape;62;p69"/>
          <p:cNvSpPr txBox="1">
            <a:spLocks noGrp="1"/>
          </p:cNvSpPr>
          <p:nvPr>
            <p:ph type="title"/>
          </p:nvPr>
        </p:nvSpPr>
        <p:spPr>
          <a:xfrm>
            <a:off x="609600" y="1143000"/>
            <a:ext cx="10972800" cy="106984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4"/>
        <p:cNvGrpSpPr/>
        <p:nvPr/>
      </p:nvGrpSpPr>
      <p:grpSpPr>
        <a:xfrm>
          <a:off x="0" y="0"/>
          <a:ext cx="0" cy="0"/>
          <a:chOff x="0" y="0"/>
          <a:chExt cx="0" cy="0"/>
        </a:xfrm>
      </p:grpSpPr>
      <p:sp>
        <p:nvSpPr>
          <p:cNvPr id="65" name="Google Shape;65;p71"/>
          <p:cNvSpPr txBox="1">
            <a:spLocks noGrp="1"/>
          </p:cNvSpPr>
          <p:nvPr>
            <p:ph type="title"/>
          </p:nvPr>
        </p:nvSpPr>
        <p:spPr>
          <a:xfrm>
            <a:off x="7137995" y="1101970"/>
            <a:ext cx="4511040" cy="87782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Font typeface="Arial"/>
              <a:buNone/>
              <a:defRPr sz="1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1"/>
          <p:cNvSpPr txBox="1">
            <a:spLocks noGrp="1"/>
          </p:cNvSpPr>
          <p:nvPr>
            <p:ph type="body" idx="1"/>
          </p:nvPr>
        </p:nvSpPr>
        <p:spPr>
          <a:xfrm>
            <a:off x="203200" y="776287"/>
            <a:ext cx="6803136" cy="580508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300"/>
              </a:spcBef>
              <a:spcAft>
                <a:spcPts val="0"/>
              </a:spcAft>
              <a:buSzPts val="3200"/>
              <a:buChar char="•"/>
              <a:defRPr sz="3200"/>
            </a:lvl1pPr>
            <a:lvl2pPr marL="914400" lvl="1" indent="-406400" algn="l">
              <a:lnSpc>
                <a:spcPct val="100000"/>
              </a:lnSpc>
              <a:spcBef>
                <a:spcPts val="300"/>
              </a:spcBef>
              <a:spcAft>
                <a:spcPts val="0"/>
              </a:spcAft>
              <a:buSzPts val="2800"/>
              <a:buChar char="▫"/>
              <a:defRPr sz="2800"/>
            </a:lvl2pPr>
            <a:lvl3pPr marL="1371600" lvl="2" indent="-381000" algn="l">
              <a:lnSpc>
                <a:spcPct val="100000"/>
              </a:lnSpc>
              <a:spcBef>
                <a:spcPts val="300"/>
              </a:spcBef>
              <a:spcAft>
                <a:spcPts val="0"/>
              </a:spcAft>
              <a:buSzPts val="2400"/>
              <a:buChar char="●"/>
              <a:defRPr sz="2400"/>
            </a:lvl3pPr>
            <a:lvl4pPr marL="1828800" lvl="3" indent="-355600" algn="l">
              <a:lnSpc>
                <a:spcPct val="100000"/>
              </a:lnSpc>
              <a:spcBef>
                <a:spcPts val="300"/>
              </a:spcBef>
              <a:spcAft>
                <a:spcPts val="0"/>
              </a:spcAft>
              <a:buSzPts val="2000"/>
              <a:buChar char="●"/>
              <a:defRPr sz="2000"/>
            </a:lvl4pPr>
            <a:lvl5pPr marL="2286000" lvl="4" indent="-355600" algn="l">
              <a:lnSpc>
                <a:spcPct val="100000"/>
              </a:lnSpc>
              <a:spcBef>
                <a:spcPts val="300"/>
              </a:spcBef>
              <a:spcAft>
                <a:spcPts val="0"/>
              </a:spcAft>
              <a:buSzPts val="2000"/>
              <a:buChar char="●"/>
              <a:defRPr sz="20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67" name="Google Shape;67;p71"/>
          <p:cNvSpPr txBox="1">
            <a:spLocks noGrp="1"/>
          </p:cNvSpPr>
          <p:nvPr>
            <p:ph type="body" idx="2"/>
          </p:nvPr>
        </p:nvSpPr>
        <p:spPr>
          <a:xfrm>
            <a:off x="7137995" y="2010727"/>
            <a:ext cx="4511040" cy="458057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SzPts val="1400"/>
              <a:buNone/>
              <a:defRPr sz="1400"/>
            </a:lvl1pPr>
            <a:lvl2pPr marL="914400" lvl="1" indent="-228600" algn="l">
              <a:lnSpc>
                <a:spcPct val="100000"/>
              </a:lnSpc>
              <a:spcBef>
                <a:spcPts val="300"/>
              </a:spcBef>
              <a:spcAft>
                <a:spcPts val="0"/>
              </a:spcAft>
              <a:buSzPts val="1200"/>
              <a:buNone/>
              <a:defRPr sz="1200"/>
            </a:lvl2pPr>
            <a:lvl3pPr marL="1371600" lvl="2" indent="-228600" algn="l">
              <a:lnSpc>
                <a:spcPct val="100000"/>
              </a:lnSpc>
              <a:spcBef>
                <a:spcPts val="300"/>
              </a:spcBef>
              <a:spcAft>
                <a:spcPts val="0"/>
              </a:spcAft>
              <a:buSzPts val="1000"/>
              <a:buNone/>
              <a:defRPr sz="1000"/>
            </a:lvl3pPr>
            <a:lvl4pPr marL="1828800" lvl="3" indent="-228600" algn="l">
              <a:lnSpc>
                <a:spcPct val="100000"/>
              </a:lnSpc>
              <a:spcBef>
                <a:spcPts val="300"/>
              </a:spcBef>
              <a:spcAft>
                <a:spcPts val="0"/>
              </a:spcAft>
              <a:buSzPts val="900"/>
              <a:buNone/>
              <a:defRPr sz="900"/>
            </a:lvl4pPr>
            <a:lvl5pPr marL="2286000" lvl="4" indent="-228600" algn="l">
              <a:lnSpc>
                <a:spcPct val="100000"/>
              </a:lnSpc>
              <a:spcBef>
                <a:spcPts val="300"/>
              </a:spcBef>
              <a:spcAft>
                <a:spcPts val="0"/>
              </a:spcAft>
              <a:buSzPts val="900"/>
              <a:buNone/>
              <a:defRPr sz="9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8"/>
        <p:cNvGrpSpPr/>
        <p:nvPr/>
      </p:nvGrpSpPr>
      <p:grpSpPr>
        <a:xfrm>
          <a:off x="0" y="0"/>
          <a:ext cx="0" cy="0"/>
          <a:chOff x="0" y="0"/>
          <a:chExt cx="0" cy="0"/>
        </a:xfrm>
      </p:grpSpPr>
      <p:sp>
        <p:nvSpPr>
          <p:cNvPr id="69" name="Google Shape;69;p72"/>
          <p:cNvSpPr txBox="1">
            <a:spLocks noGrp="1"/>
          </p:cNvSpPr>
          <p:nvPr>
            <p:ph type="title"/>
          </p:nvPr>
        </p:nvSpPr>
        <p:spPr>
          <a:xfrm rot="-5400000">
            <a:off x="5304297" y="3058778"/>
            <a:ext cx="4681637" cy="782404"/>
          </a:xfrm>
          <a:prstGeom prst="rect">
            <a:avLst/>
          </a:prstGeom>
          <a:noFill/>
          <a:ln>
            <a:noFill/>
          </a:ln>
        </p:spPr>
        <p:txBody>
          <a:bodyPr spcFirstLastPara="1" wrap="square" lIns="45700" tIns="0" rIns="45700" bIns="45700" anchor="t" anchorCtr="0">
            <a:normAutofit/>
          </a:bodyPr>
          <a:lstStyle>
            <a:lvl1pPr lvl="0" algn="ctr">
              <a:lnSpc>
                <a:spcPct val="100000"/>
              </a:lnSpc>
              <a:spcBef>
                <a:spcPts val="0"/>
              </a:spcBef>
              <a:spcAft>
                <a:spcPts val="0"/>
              </a:spcAft>
              <a:buClr>
                <a:schemeClr val="dk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2" descr="Espace réservé vide pour ajouter une image. Cliquez sur l’espace réservé et sélectionnez l’image à ajouter"/>
          <p:cNvSpPr>
            <a:spLocks noGrp="1"/>
          </p:cNvSpPr>
          <p:nvPr>
            <p:ph type="pic" idx="2"/>
          </p:nvPr>
        </p:nvSpPr>
        <p:spPr>
          <a:xfrm>
            <a:off x="538228" y="1143000"/>
            <a:ext cx="6096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0784"/>
              </a:srgbClr>
            </a:outerShdw>
          </a:effectLst>
        </p:spPr>
      </p:sp>
      <p:sp>
        <p:nvSpPr>
          <p:cNvPr id="71" name="Google Shape;71;p72"/>
          <p:cNvSpPr txBox="1">
            <a:spLocks noGrp="1"/>
          </p:cNvSpPr>
          <p:nvPr>
            <p:ph type="body" idx="1"/>
          </p:nvPr>
        </p:nvSpPr>
        <p:spPr>
          <a:xfrm>
            <a:off x="8117924" y="3274309"/>
            <a:ext cx="3454400" cy="2516489"/>
          </a:xfrm>
          <a:prstGeom prst="rect">
            <a:avLst/>
          </a:prstGeom>
          <a:noFill/>
          <a:ln>
            <a:noFill/>
          </a:ln>
        </p:spPr>
        <p:txBody>
          <a:bodyPr spcFirstLastPara="1" wrap="square" lIns="0" tIns="0" rIns="45700" bIns="45700" anchor="t" anchorCtr="0">
            <a:normAutofit/>
          </a:bodyPr>
          <a:lstStyle>
            <a:lvl1pPr marL="457200" lvl="0" indent="-228600" algn="l">
              <a:lnSpc>
                <a:spcPct val="100000"/>
              </a:lnSpc>
              <a:spcBef>
                <a:spcPts val="0"/>
              </a:spcBef>
              <a:spcAft>
                <a:spcPts val="0"/>
              </a:spcAft>
              <a:buSzPts val="1300"/>
              <a:buFont typeface="Arial"/>
              <a:buNone/>
              <a:defRPr sz="1300"/>
            </a:lvl1pPr>
            <a:lvl2pPr marL="914400" lvl="1" indent="-228600" algn="l">
              <a:lnSpc>
                <a:spcPct val="100000"/>
              </a:lnSpc>
              <a:spcBef>
                <a:spcPts val="300"/>
              </a:spcBef>
              <a:spcAft>
                <a:spcPts val="0"/>
              </a:spcAft>
              <a:buSzPts val="1200"/>
              <a:buFont typeface="Arial"/>
              <a:buNone/>
              <a:defRPr sz="1200"/>
            </a:lvl2pPr>
            <a:lvl3pPr marL="1371600" lvl="2" indent="-228600" algn="l">
              <a:lnSpc>
                <a:spcPct val="100000"/>
              </a:lnSpc>
              <a:spcBef>
                <a:spcPts val="300"/>
              </a:spcBef>
              <a:spcAft>
                <a:spcPts val="0"/>
              </a:spcAft>
              <a:buSzPts val="1000"/>
              <a:buFont typeface="Arial"/>
              <a:buNone/>
              <a:defRPr sz="1000"/>
            </a:lvl3pPr>
            <a:lvl4pPr marL="1828800" lvl="3" indent="-228600" algn="l">
              <a:lnSpc>
                <a:spcPct val="100000"/>
              </a:lnSpc>
              <a:spcBef>
                <a:spcPts val="300"/>
              </a:spcBef>
              <a:spcAft>
                <a:spcPts val="0"/>
              </a:spcAft>
              <a:buSzPts val="900"/>
              <a:buFont typeface="Arial"/>
              <a:buNone/>
              <a:defRPr sz="900"/>
            </a:lvl4pPr>
            <a:lvl5pPr marL="2286000" lvl="4" indent="-228600" algn="l">
              <a:lnSpc>
                <a:spcPct val="100000"/>
              </a:lnSpc>
              <a:spcBef>
                <a:spcPts val="300"/>
              </a:spcBef>
              <a:spcAft>
                <a:spcPts val="0"/>
              </a:spcAft>
              <a:buSzPts val="900"/>
              <a:buFont typeface="Arial"/>
              <a:buNone/>
              <a:defRPr sz="900"/>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7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3"/>
          <p:cNvSpPr txBox="1">
            <a:spLocks noGrp="1"/>
          </p:cNvSpPr>
          <p:nvPr>
            <p:ph type="body" idx="1"/>
          </p:nvPr>
        </p:nvSpPr>
        <p:spPr>
          <a:xfrm rot="5400000">
            <a:off x="3933444" y="-1074420"/>
            <a:ext cx="4325112" cy="10972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00"/>
              </a:spcBef>
              <a:spcAft>
                <a:spcPts val="0"/>
              </a:spcAft>
              <a:buSzPts val="2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55600" algn="l">
              <a:lnSpc>
                <a:spcPct val="100000"/>
              </a:lnSpc>
              <a:spcBef>
                <a:spcPts val="300"/>
              </a:spcBef>
              <a:spcAft>
                <a:spcPts val="0"/>
              </a:spcAft>
              <a:buSzPts val="20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p:nvPr/>
        </p:nvSpPr>
        <p:spPr>
          <a:xfrm>
            <a:off x="1" y="366819"/>
            <a:ext cx="12192000" cy="84407"/>
          </a:xfrm>
          <a:prstGeom prst="rect">
            <a:avLst/>
          </a:prstGeom>
          <a:solidFill>
            <a:srgbClr val="00B0F0">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63"/>
          <p:cNvSpPr/>
          <p:nvPr/>
        </p:nvSpPr>
        <p:spPr>
          <a:xfrm>
            <a:off x="0" y="-1"/>
            <a:ext cx="12192000" cy="310663"/>
          </a:xfrm>
          <a:prstGeom prst="rect">
            <a:avLst/>
          </a:prstGeom>
          <a:solidFill>
            <a:srgbClr val="056E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63"/>
          <p:cNvSpPr/>
          <p:nvPr/>
        </p:nvSpPr>
        <p:spPr>
          <a:xfrm>
            <a:off x="1" y="308277"/>
            <a:ext cx="12192000" cy="91441"/>
          </a:xfrm>
          <a:prstGeom prst="rect">
            <a:avLst/>
          </a:prstGeom>
          <a:solidFill>
            <a:srgbClr val="08A5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63"/>
          <p:cNvSpPr/>
          <p:nvPr/>
        </p:nvSpPr>
        <p:spPr>
          <a:xfrm rot="10800000" flipH="1">
            <a:off x="7213577" y="360247"/>
            <a:ext cx="4978425" cy="91087"/>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63"/>
          <p:cNvSpPr/>
          <p:nvPr/>
        </p:nvSpPr>
        <p:spPr>
          <a:xfrm rot="10800000" flipH="1">
            <a:off x="7213601" y="440113"/>
            <a:ext cx="4978401" cy="180035"/>
          </a:xfrm>
          <a:prstGeom prst="rect">
            <a:avLst/>
          </a:prstGeom>
          <a:solidFill>
            <a:srgbClr val="00B0F0">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63"/>
          <p:cNvSpPr/>
          <p:nvPr/>
        </p:nvSpPr>
        <p:spPr>
          <a:xfrm>
            <a:off x="7209785" y="497504"/>
            <a:ext cx="408432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63"/>
          <p:cNvSpPr/>
          <p:nvPr/>
        </p:nvSpPr>
        <p:spPr>
          <a:xfrm>
            <a:off x="9831528" y="588943"/>
            <a:ext cx="21336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63"/>
          <p:cNvSpPr/>
          <p:nvPr/>
        </p:nvSpPr>
        <p:spPr>
          <a:xfrm>
            <a:off x="12113288" y="-2001"/>
            <a:ext cx="76835" cy="621792"/>
          </a:xfrm>
          <a:prstGeom prst="rect">
            <a:avLst/>
          </a:prstGeom>
          <a:solidFill>
            <a:srgbClr val="FFFFFF">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63"/>
          <p:cNvSpPr/>
          <p:nvPr/>
        </p:nvSpPr>
        <p:spPr>
          <a:xfrm>
            <a:off x="12059308" y="-2001"/>
            <a:ext cx="36576" cy="621792"/>
          </a:xfrm>
          <a:prstGeom prst="rect">
            <a:avLst/>
          </a:prstGeom>
          <a:solidFill>
            <a:srgbClr val="FFFFFF">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63"/>
          <p:cNvSpPr/>
          <p:nvPr/>
        </p:nvSpPr>
        <p:spPr>
          <a:xfrm>
            <a:off x="12033904" y="-2001"/>
            <a:ext cx="12192"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63"/>
          <p:cNvSpPr/>
          <p:nvPr/>
        </p:nvSpPr>
        <p:spPr>
          <a:xfrm>
            <a:off x="11967231" y="-2001"/>
            <a:ext cx="36576"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63"/>
          <p:cNvSpPr/>
          <p:nvPr/>
        </p:nvSpPr>
        <p:spPr>
          <a:xfrm>
            <a:off x="11887569" y="380"/>
            <a:ext cx="73152"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63"/>
          <p:cNvSpPr/>
          <p:nvPr/>
        </p:nvSpPr>
        <p:spPr>
          <a:xfrm>
            <a:off x="11831300" y="380"/>
            <a:ext cx="12192" cy="585216"/>
          </a:xfrm>
          <a:prstGeom prst="rect">
            <a:avLst/>
          </a:prstGeom>
          <a:solidFill>
            <a:srgbClr val="FFFFFF">
              <a:alpha val="2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63"/>
          <p:cNvSpPr txBox="1">
            <a:spLocks noGrp="1"/>
          </p:cNvSpPr>
          <p:nvPr>
            <p:ph type="title"/>
          </p:nvPr>
        </p:nvSpPr>
        <p:spPr>
          <a:xfrm>
            <a:off x="609600" y="1143000"/>
            <a:ext cx="109728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63"/>
          <p:cNvSpPr txBox="1">
            <a:spLocks noGrp="1"/>
          </p:cNvSpPr>
          <p:nvPr>
            <p:ph type="body" idx="1"/>
          </p:nvPr>
        </p:nvSpPr>
        <p:spPr>
          <a:xfrm>
            <a:off x="609600" y="2249424"/>
            <a:ext cx="10972800" cy="43251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300"/>
              </a:spcBef>
              <a:spcAft>
                <a:spcPts val="0"/>
              </a:spcAft>
              <a:buClr>
                <a:srgbClr val="297D53"/>
              </a:buClr>
              <a:buSzPts val="2800"/>
              <a:buFont typeface="Georgia"/>
              <a:buChar char="•"/>
              <a:defRPr sz="2800" b="0" i="0" u="none" strike="noStrike" cap="none">
                <a:solidFill>
                  <a:schemeClr val="dk2"/>
                </a:solidFill>
                <a:latin typeface="Arial"/>
                <a:ea typeface="Arial"/>
                <a:cs typeface="Arial"/>
                <a:sym typeface="Arial"/>
              </a:defRPr>
            </a:lvl1pPr>
            <a:lvl2pPr marL="914400" marR="0" lvl="1" indent="-393700" algn="l" rtl="0">
              <a:lnSpc>
                <a:spcPct val="100000"/>
              </a:lnSpc>
              <a:spcBef>
                <a:spcPts val="300"/>
              </a:spcBef>
              <a:spcAft>
                <a:spcPts val="0"/>
              </a:spcAft>
              <a:buClr>
                <a:srgbClr val="4A7B29"/>
              </a:buClr>
              <a:buSzPts val="2600"/>
              <a:buFont typeface="Georgia"/>
              <a:buChar char="▫"/>
              <a:defRPr sz="2600" b="0" i="0" u="none" strike="noStrike" cap="none">
                <a:solidFill>
                  <a:schemeClr val="dk2"/>
                </a:solidFill>
                <a:latin typeface="Arial"/>
                <a:ea typeface="Arial"/>
                <a:cs typeface="Arial"/>
                <a:sym typeface="Arial"/>
              </a:defRPr>
            </a:lvl2pPr>
            <a:lvl3pPr marL="1371600" marR="0" lvl="2" indent="-381000" algn="l" rtl="0">
              <a:lnSpc>
                <a:spcPct val="100000"/>
              </a:lnSpc>
              <a:spcBef>
                <a:spcPts val="300"/>
              </a:spcBef>
              <a:spcAft>
                <a:spcPts val="0"/>
              </a:spcAft>
              <a:buClr>
                <a:srgbClr val="4C661A"/>
              </a:buClr>
              <a:buSzPts val="2400"/>
              <a:buFont typeface="Noto Sans"/>
              <a:buChar char="●"/>
              <a:defRPr sz="2400" b="0" i="0" u="none" strike="noStrike" cap="none">
                <a:solidFill>
                  <a:schemeClr val="dk2"/>
                </a:solidFill>
                <a:latin typeface="Arial"/>
                <a:ea typeface="Arial"/>
                <a:cs typeface="Arial"/>
                <a:sym typeface="Arial"/>
              </a:defRPr>
            </a:lvl3pPr>
            <a:lvl4pPr marL="1828800" marR="0" lvl="3" indent="-368300" algn="l" rtl="0">
              <a:lnSpc>
                <a:spcPct val="100000"/>
              </a:lnSpc>
              <a:spcBef>
                <a:spcPts val="300"/>
              </a:spcBef>
              <a:spcAft>
                <a:spcPts val="0"/>
              </a:spcAft>
              <a:buClr>
                <a:srgbClr val="4C661A"/>
              </a:buClr>
              <a:buSzPts val="2200"/>
              <a:buFont typeface="Noto Sans"/>
              <a:buChar char="●"/>
              <a:defRPr sz="2200" b="0" i="0" u="none" strike="noStrike" cap="none">
                <a:solidFill>
                  <a:schemeClr val="dk2"/>
                </a:solidFill>
                <a:latin typeface="Arial"/>
                <a:ea typeface="Arial"/>
                <a:cs typeface="Arial"/>
                <a:sym typeface="Arial"/>
              </a:defRPr>
            </a:lvl4pPr>
            <a:lvl5pPr marL="2286000" marR="0" lvl="4" indent="-355600" algn="l" rtl="0">
              <a:lnSpc>
                <a:spcPct val="100000"/>
              </a:lnSpc>
              <a:spcBef>
                <a:spcPts val="300"/>
              </a:spcBef>
              <a:spcAft>
                <a:spcPts val="0"/>
              </a:spcAft>
              <a:buClr>
                <a:srgbClr val="4C661A"/>
              </a:buClr>
              <a:buSzPts val="2000"/>
              <a:buFont typeface="Noto Sans"/>
              <a:buChar char="●"/>
              <a:defRPr sz="2000" b="0" i="0" u="none" strike="noStrike" cap="none">
                <a:solidFill>
                  <a:schemeClr val="dk2"/>
                </a:solidFill>
                <a:latin typeface="Arial"/>
                <a:ea typeface="Arial"/>
                <a:cs typeface="Arial"/>
                <a:sym typeface="Arial"/>
              </a:defRPr>
            </a:lvl5pPr>
            <a:lvl6pPr marL="2743200" marR="0" lvl="5" indent="-342900" algn="l" rtl="0">
              <a:lnSpc>
                <a:spcPct val="100000"/>
              </a:lnSpc>
              <a:spcBef>
                <a:spcPts val="300"/>
              </a:spcBef>
              <a:spcAft>
                <a:spcPts val="0"/>
              </a:spcAft>
              <a:buClr>
                <a:srgbClr val="4C661A"/>
              </a:buClr>
              <a:buSzPts val="1800"/>
              <a:buFont typeface="Noto Sans"/>
              <a:buChar char="●"/>
              <a:defRPr sz="1800" b="0" i="0" u="none" strike="noStrike" cap="none">
                <a:solidFill>
                  <a:schemeClr val="dk2"/>
                </a:solidFill>
                <a:latin typeface="Arial"/>
                <a:ea typeface="Arial"/>
                <a:cs typeface="Arial"/>
                <a:sym typeface="Arial"/>
              </a:defRPr>
            </a:lvl6pPr>
            <a:lvl7pPr marL="3200400" marR="0" lvl="6" indent="-330200" algn="l" rtl="0">
              <a:lnSpc>
                <a:spcPct val="100000"/>
              </a:lnSpc>
              <a:spcBef>
                <a:spcPts val="300"/>
              </a:spcBef>
              <a:spcAft>
                <a:spcPts val="0"/>
              </a:spcAft>
              <a:buClr>
                <a:srgbClr val="4C661A"/>
              </a:buClr>
              <a:buSzPts val="1600"/>
              <a:buFont typeface="Noto Sans"/>
              <a:buChar char="●"/>
              <a:defRPr sz="1600" b="0" i="0" u="none" strike="noStrike" cap="none">
                <a:solidFill>
                  <a:schemeClr val="dk2"/>
                </a:solidFill>
                <a:latin typeface="Arial"/>
                <a:ea typeface="Arial"/>
                <a:cs typeface="Arial"/>
                <a:sym typeface="Arial"/>
              </a:defRPr>
            </a:lvl7pPr>
            <a:lvl8pPr marL="3657600" marR="0" lvl="7" indent="-323850" algn="l" rtl="0">
              <a:lnSpc>
                <a:spcPct val="100000"/>
              </a:lnSpc>
              <a:spcBef>
                <a:spcPts val="300"/>
              </a:spcBef>
              <a:spcAft>
                <a:spcPts val="0"/>
              </a:spcAft>
              <a:buClr>
                <a:srgbClr val="4C661A"/>
              </a:buClr>
              <a:buSzPts val="1500"/>
              <a:buFont typeface="Noto Sans"/>
              <a:buChar char="●"/>
              <a:defRPr sz="1500" b="0" i="0" u="none" strike="noStrike" cap="none">
                <a:solidFill>
                  <a:schemeClr val="dk2"/>
                </a:solidFill>
                <a:latin typeface="Arial"/>
                <a:ea typeface="Arial"/>
                <a:cs typeface="Arial"/>
                <a:sym typeface="Arial"/>
              </a:defRPr>
            </a:lvl8pPr>
            <a:lvl9pPr marL="4114800" marR="0" lvl="8" indent="-317500" algn="l" rtl="0">
              <a:lnSpc>
                <a:spcPct val="100000"/>
              </a:lnSpc>
              <a:spcBef>
                <a:spcPts val="300"/>
              </a:spcBef>
              <a:spcAft>
                <a:spcPts val="0"/>
              </a:spcAft>
              <a:buClr>
                <a:srgbClr val="4C661A"/>
              </a:buClr>
              <a:buSzPts val="1400"/>
              <a:buFont typeface="Noto Sans"/>
              <a:buChar char="●"/>
              <a:defRPr sz="1400" b="0" i="0" u="none" strike="noStrike" cap="none">
                <a:solidFill>
                  <a:schemeClr val="dk2"/>
                </a:solidFill>
                <a:latin typeface="Arial"/>
                <a:ea typeface="Arial"/>
                <a:cs typeface="Arial"/>
                <a:sym typeface="Arial"/>
              </a:defRPr>
            </a:lvl9pPr>
          </a:lstStyle>
          <a:p>
            <a:endParaRPr/>
          </a:p>
        </p:txBody>
      </p:sp>
      <p:sp>
        <p:nvSpPr>
          <p:cNvPr id="25" name="Google Shape;25;p63"/>
          <p:cNvSpPr txBox="1">
            <a:spLocks noGrp="1"/>
          </p:cNvSpPr>
          <p:nvPr>
            <p:ph type="ftr" idx="11"/>
          </p:nvPr>
        </p:nvSpPr>
        <p:spPr>
          <a:xfrm>
            <a:off x="7010400" y="612648"/>
            <a:ext cx="176784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08A5E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63"/>
          <p:cNvSpPr txBox="1">
            <a:spLocks noGrp="1"/>
          </p:cNvSpPr>
          <p:nvPr>
            <p:ph type="dt" idx="10"/>
          </p:nvPr>
        </p:nvSpPr>
        <p:spPr>
          <a:xfrm>
            <a:off x="8782048" y="612648"/>
            <a:ext cx="1276352"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08A5E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63"/>
          <p:cNvSpPr txBox="1">
            <a:spLocks noGrp="1"/>
          </p:cNvSpPr>
          <p:nvPr>
            <p:ph type="sldNum" idx="12"/>
          </p:nvPr>
        </p:nvSpPr>
        <p:spPr>
          <a:xfrm>
            <a:off x="10899648" y="2272"/>
            <a:ext cx="1016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cxnSp>
        <p:nvCxnSpPr>
          <p:cNvPr id="28" name="Google Shape;28;p63"/>
          <p:cNvCxnSpPr/>
          <p:nvPr/>
        </p:nvCxnSpPr>
        <p:spPr>
          <a:xfrm rot="10800000" flipH="1">
            <a:off x="606239" y="6574536"/>
            <a:ext cx="10972799" cy="10947"/>
          </a:xfrm>
          <a:prstGeom prst="straightConnector1">
            <a:avLst/>
          </a:prstGeom>
          <a:noFill/>
          <a:ln w="9525" cap="flat" cmpd="sng">
            <a:solidFill>
              <a:srgbClr val="BFBFBF"/>
            </a:solidFill>
            <a:prstDash val="solid"/>
            <a:round/>
            <a:headEnd type="none" w="sm" len="sm"/>
            <a:tailEnd type="none" w="sm" len="sm"/>
          </a:ln>
        </p:spPr>
      </p:cxnSp>
      <p:sp>
        <p:nvSpPr>
          <p:cNvPr id="29" name="Google Shape;29;p63"/>
          <p:cNvSpPr txBox="1"/>
          <p:nvPr/>
        </p:nvSpPr>
        <p:spPr>
          <a:xfrm>
            <a:off x="609600" y="6606622"/>
            <a:ext cx="10976161" cy="16730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Times New Roman"/>
              <a:buNone/>
            </a:pPr>
            <a:endParaRPr sz="900" b="0" i="0" u="none" strike="noStrike" cap="none">
              <a:solidFill>
                <a:schemeClr val="dk2"/>
              </a:solidFill>
              <a:latin typeface="Arial"/>
              <a:ea typeface="Arial"/>
              <a:cs typeface="Arial"/>
              <a:sym typeface="Arial"/>
            </a:endParaRPr>
          </a:p>
        </p:txBody>
      </p:sp>
      <p:sp>
        <p:nvSpPr>
          <p:cNvPr id="30" name="Google Shape;30;p63"/>
          <p:cNvSpPr txBox="1"/>
          <p:nvPr/>
        </p:nvSpPr>
        <p:spPr>
          <a:xfrm>
            <a:off x="10791217" y="6599406"/>
            <a:ext cx="783129" cy="177253"/>
          </a:xfrm>
          <a:prstGeom prst="rect">
            <a:avLst/>
          </a:prstGeom>
          <a:noFill/>
          <a:ln>
            <a:noFill/>
          </a:ln>
        </p:spPr>
        <p:txBody>
          <a:bodyPr spcFirstLastPara="1" wrap="square" lIns="0" tIns="0" rIns="0" bIns="0" anchor="t" anchorCtr="0">
            <a:noAutofit/>
          </a:bodyPr>
          <a:lstStyle/>
          <a:p>
            <a:pPr marL="0" marR="0" lvl="0" indent="0" algn="r" rtl="0">
              <a:lnSpc>
                <a:spcPct val="95000"/>
              </a:lnSpc>
              <a:spcBef>
                <a:spcPts val="0"/>
              </a:spcBef>
              <a:spcAft>
                <a:spcPts val="0"/>
              </a:spcAft>
              <a:buClr>
                <a:srgbClr val="000000"/>
              </a:buClr>
              <a:buSzPts val="900"/>
              <a:buFont typeface="Arial"/>
              <a:buNone/>
            </a:pPr>
            <a:fld id="{00000000-1234-1234-1234-123412341234}" type="slidenum">
              <a:rPr lang="fr-FR" sz="900" b="0" i="0" u="none" strike="noStrike" cap="none">
                <a:solidFill>
                  <a:schemeClr val="dk2"/>
                </a:solidFill>
                <a:latin typeface="Arial"/>
                <a:ea typeface="Arial"/>
                <a:cs typeface="Arial"/>
                <a:sym typeface="Arial"/>
              </a:rPr>
              <a:t>‹N°›</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psmile.b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psmile.be/enquete/fr/296/1/aperc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p.alexis@capsmile.be" TargetMode="External"/><Relationship Id="rId2" Type="http://schemas.openxmlformats.org/officeDocument/2006/relationships/hyperlink" Target="https://www.capsmile.be/index.php?page=file&amp;path=/doc/leraq/lien/EI%202024.xlsx" TargetMode="External"/><Relationship Id="rId1" Type="http://schemas.openxmlformats.org/officeDocument/2006/relationships/slideLayout" Target="../slideLayouts/slideLayout2.xml"/><Relationship Id="rId4" Type="http://schemas.openxmlformats.org/officeDocument/2006/relationships/hyperlink" Target="mailto:m.mestre@capsmile.b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psmile.be/doc/leraq/lien/Exemple_Rapport_CapSmile.pdf" TargetMode="External"/><Relationship Id="rId2" Type="http://schemas.openxmlformats.org/officeDocument/2006/relationships/hyperlink" Target="mailto:m.mestre@capsmile.b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uugi.be/" TargetMode="External"/><Relationship Id="rId2" Type="http://schemas.openxmlformats.org/officeDocument/2006/relationships/hyperlink" Target="http://www.capsmile.be/" TargetMode="External"/><Relationship Id="rId1" Type="http://schemas.openxmlformats.org/officeDocument/2006/relationships/slideLayout" Target="../slideLayouts/slideLayout2.xml"/><Relationship Id="rId4" Type="http://schemas.openxmlformats.org/officeDocument/2006/relationships/hyperlink" Target="https://www.handicaps-sexualites.b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capsmile.b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p.alexis@capsmile.be" TargetMode="External"/><Relationship Id="rId4" Type="http://schemas.openxmlformats.org/officeDocument/2006/relationships/hyperlink" Target="mailto:m.mestre@leraq.b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ftS3OuY9Qv4" TargetMode="External"/><Relationship Id="rId2" Type="http://schemas.openxmlformats.org/officeDocument/2006/relationships/hyperlink" Target="http://www.yuugi.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6" name="Google Shape;86;p1"/>
          <p:cNvSpPr txBox="1">
            <a:spLocks noGrp="1"/>
          </p:cNvSpPr>
          <p:nvPr>
            <p:ph type="ctrTitle"/>
          </p:nvPr>
        </p:nvSpPr>
        <p:spPr>
          <a:xfrm>
            <a:off x="346337" y="2082631"/>
            <a:ext cx="11956351" cy="147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ts val="4400"/>
              <a:buNone/>
            </a:pPr>
            <a:r>
              <a:rPr lang="fr-FR" sz="4000" b="1" dirty="0">
                <a:latin typeface="Calibri"/>
                <a:ea typeface="Calibri"/>
                <a:cs typeface="Calibri"/>
                <a:sym typeface="Calibri"/>
              </a:rPr>
              <a:t>Séances d’information </a:t>
            </a:r>
            <a:br>
              <a:rPr lang="fr-FR" sz="4000" b="1" dirty="0">
                <a:latin typeface="Calibri"/>
                <a:ea typeface="Calibri"/>
                <a:cs typeface="Calibri"/>
                <a:sym typeface="Calibri"/>
              </a:rPr>
            </a:br>
            <a:r>
              <a:rPr lang="fr-FR" sz="4000" b="1" dirty="0">
                <a:latin typeface="Calibri"/>
                <a:ea typeface="Calibri"/>
                <a:cs typeface="Calibri"/>
                <a:sym typeface="Calibri"/>
              </a:rPr>
              <a:t>Enquête interinstitutionnelle – Le Lien Social</a:t>
            </a:r>
            <a:br>
              <a:rPr lang="fr-FR" sz="4000" b="1" dirty="0">
                <a:latin typeface="Calibri"/>
                <a:ea typeface="Calibri"/>
                <a:cs typeface="Calibri"/>
                <a:sym typeface="Calibri"/>
              </a:rPr>
            </a:br>
            <a:br>
              <a:rPr lang="fr-FR" sz="4000" b="1" dirty="0">
                <a:latin typeface="Calibri"/>
                <a:ea typeface="Calibri"/>
                <a:cs typeface="Calibri"/>
                <a:sym typeface="Calibri"/>
              </a:rPr>
            </a:br>
            <a:r>
              <a:rPr lang="fr-FR" sz="4000" b="1" dirty="0">
                <a:latin typeface="Calibri"/>
                <a:ea typeface="Calibri"/>
                <a:cs typeface="Calibri"/>
                <a:sym typeface="Calibri"/>
              </a:rPr>
              <a:t>Les jeudis 08/02 et 22/02/2024</a:t>
            </a:r>
            <a:endParaRPr sz="4000" b="1" dirty="0">
              <a:latin typeface="Calibri"/>
              <a:ea typeface="Calibri"/>
              <a:cs typeface="Calibri"/>
              <a:sym typeface="Calibri"/>
            </a:endParaRPr>
          </a:p>
        </p:txBody>
      </p:sp>
      <p:pic>
        <p:nvPicPr>
          <p:cNvPr id="3" name="Image 2">
            <a:extLst>
              <a:ext uri="{FF2B5EF4-FFF2-40B4-BE49-F238E27FC236}">
                <a16:creationId xmlns:a16="http://schemas.microsoft.com/office/drawing/2014/main" id="{BA3F5380-8327-BDF8-160A-E042107C1481}"/>
              </a:ext>
            </a:extLst>
          </p:cNvPr>
          <p:cNvPicPr>
            <a:picLocks noChangeAspect="1"/>
          </p:cNvPicPr>
          <p:nvPr/>
        </p:nvPicPr>
        <p:blipFill>
          <a:blip r:embed="rId3"/>
          <a:stretch>
            <a:fillRect/>
          </a:stretch>
        </p:blipFill>
        <p:spPr>
          <a:xfrm>
            <a:off x="1484243" y="4488873"/>
            <a:ext cx="9680541" cy="18554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1071E-DC7E-EA91-C6E7-DECF65A8CE91}"/>
              </a:ext>
            </a:extLst>
          </p:cNvPr>
          <p:cNvSpPr>
            <a:spLocks noGrp="1"/>
          </p:cNvSpPr>
          <p:nvPr>
            <p:ph type="body" idx="1"/>
          </p:nvPr>
        </p:nvSpPr>
        <p:spPr>
          <a:xfrm>
            <a:off x="338203" y="2329840"/>
            <a:ext cx="11382742" cy="3978251"/>
          </a:xfrm>
        </p:spPr>
        <p:txBody>
          <a:bodyPr>
            <a:normAutofit/>
          </a:bodyPr>
          <a:lstStyle/>
          <a:p>
            <a:pPr algn="just"/>
            <a:endParaRPr lang="fr-BE" altLang="fr-FR" b="1" dirty="0">
              <a:cs typeface="Times New Roman" panose="02020603050405020304" pitchFamily="18" charset="0"/>
            </a:endParaRPr>
          </a:p>
          <a:p>
            <a:pPr algn="just"/>
            <a:r>
              <a:rPr lang="fr-FR" altLang="fr-FR" b="1" dirty="0">
                <a:cs typeface="Times New Roman" panose="02020603050405020304" pitchFamily="18" charset="0"/>
              </a:rPr>
              <a:t>Le PDA est formé aujourd’hui d’une cinquantaine d’institutions réparties en 5 antennes sur toute la Wallonie. </a:t>
            </a:r>
            <a:endParaRPr lang="fr-BE" altLang="fr-FR" b="1" dirty="0">
              <a:cs typeface="Times New Roman" panose="02020603050405020304" pitchFamily="18" charset="0"/>
            </a:endParaRPr>
          </a:p>
          <a:p>
            <a:pPr marL="101600" indent="0" algn="just">
              <a:buNone/>
            </a:pPr>
            <a:endParaRPr lang="fr-BE" altLang="fr-FR" b="1" dirty="0">
              <a:cs typeface="Times New Roman" panose="02020603050405020304" pitchFamily="18" charset="0"/>
            </a:endParaRPr>
          </a:p>
          <a:p>
            <a:pPr algn="just"/>
            <a:r>
              <a:rPr lang="fr-BE" altLang="fr-FR" b="1" dirty="0">
                <a:cs typeface="Times New Roman" panose="02020603050405020304" pitchFamily="18" charset="0"/>
              </a:rPr>
              <a:t>=&gt; </a:t>
            </a:r>
            <a:r>
              <a:rPr lang="fr-BE" altLang="fr-FR" b="1" dirty="0"/>
              <a:t>C’est un outil pour favoriser l’épanouissement affectif et sexuel des personnes porteuses d’une déficience mentale.</a:t>
            </a:r>
          </a:p>
          <a:p>
            <a:pPr algn="just"/>
            <a:endParaRPr lang="fr-FR" altLang="fr-FR" b="1" dirty="0"/>
          </a:p>
          <a:p>
            <a:pPr algn="just"/>
            <a:r>
              <a:rPr lang="fr-FR" altLang="fr-FR" b="1" dirty="0"/>
              <a:t>Concrètement le PDA se définit par l’organisation et l’animation de soirées de rencontre une fois par mois .</a:t>
            </a:r>
            <a:endParaRPr lang="fr-BE" altLang="fr-FR" b="1" dirty="0"/>
          </a:p>
          <a:p>
            <a:pPr algn="just"/>
            <a:endParaRPr lang="fr-FR" altLang="fr-FR" dirty="0"/>
          </a:p>
          <a:p>
            <a:pPr marL="101600" indent="0">
              <a:buNone/>
            </a:pPr>
            <a:endParaRPr lang="fr-FR" dirty="0"/>
          </a:p>
        </p:txBody>
      </p:sp>
      <p:pic>
        <p:nvPicPr>
          <p:cNvPr id="4" name="Image 3">
            <a:extLst>
              <a:ext uri="{FF2B5EF4-FFF2-40B4-BE49-F238E27FC236}">
                <a16:creationId xmlns:a16="http://schemas.microsoft.com/office/drawing/2014/main" id="{9EBC9559-B2C9-7139-BFE3-9E1C55C3C17D}"/>
              </a:ext>
            </a:extLst>
          </p:cNvPr>
          <p:cNvPicPr>
            <a:picLocks noChangeAspect="1"/>
          </p:cNvPicPr>
          <p:nvPr/>
        </p:nvPicPr>
        <p:blipFill rotWithShape="1">
          <a:blip r:embed="rId2"/>
          <a:srcRect l="4181" r="76009" b="6341"/>
          <a:stretch/>
        </p:blipFill>
        <p:spPr>
          <a:xfrm>
            <a:off x="9432099" y="538619"/>
            <a:ext cx="2530257" cy="2255837"/>
          </a:xfrm>
          <a:prstGeom prst="rect">
            <a:avLst/>
          </a:prstGeom>
        </p:spPr>
      </p:pic>
    </p:spTree>
    <p:extLst>
      <p:ext uri="{BB962C8B-B14F-4D97-AF65-F5344CB8AC3E}">
        <p14:creationId xmlns:p14="http://schemas.microsoft.com/office/powerpoint/2010/main" val="35341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Les  5 antennes : </a:t>
            </a:r>
            <a:endParaRPr lang="fr-BE" dirty="0"/>
          </a:p>
        </p:txBody>
      </p:sp>
      <p:sp>
        <p:nvSpPr>
          <p:cNvPr id="3" name="Espace réservé du texte 2"/>
          <p:cNvSpPr>
            <a:spLocks noGrp="1"/>
          </p:cNvSpPr>
          <p:nvPr>
            <p:ph type="body" idx="1"/>
          </p:nvPr>
        </p:nvSpPr>
        <p:spPr>
          <a:xfrm>
            <a:off x="609599" y="2249425"/>
            <a:ext cx="5640889" cy="4341875"/>
          </a:xfrm>
        </p:spPr>
        <p:txBody>
          <a:bodyPr>
            <a:normAutofit/>
          </a:bodyPr>
          <a:lstStyle/>
          <a:p>
            <a:r>
              <a:rPr lang="fr-FR" sz="3200" dirty="0"/>
              <a:t>Hainaut occidental ( HO)</a:t>
            </a:r>
          </a:p>
          <a:p>
            <a:r>
              <a:rPr lang="fr-FR" sz="3200" dirty="0"/>
              <a:t>Hainaut Charleroi ( HC) et Hainaut Brabant Wallon (HBW)</a:t>
            </a:r>
          </a:p>
          <a:p>
            <a:r>
              <a:rPr lang="fr-FR" sz="3200" dirty="0"/>
              <a:t>Namur</a:t>
            </a:r>
          </a:p>
          <a:p>
            <a:r>
              <a:rPr lang="fr-FR" sz="3200" dirty="0"/>
              <a:t>Verviers </a:t>
            </a:r>
          </a:p>
          <a:p>
            <a:r>
              <a:rPr lang="fr-FR" sz="3200" dirty="0"/>
              <a:t>Liège </a:t>
            </a:r>
            <a:endParaRPr lang="fr-BE" sz="3200" dirty="0"/>
          </a:p>
        </p:txBody>
      </p:sp>
      <p:pic>
        <p:nvPicPr>
          <p:cNvPr id="5" name="Image 4">
            <a:extLst>
              <a:ext uri="{FF2B5EF4-FFF2-40B4-BE49-F238E27FC236}">
                <a16:creationId xmlns:a16="http://schemas.microsoft.com/office/drawing/2014/main" id="{9EBC9559-B2C9-7139-BFE3-9E1C55C3C17D}"/>
              </a:ext>
            </a:extLst>
          </p:cNvPr>
          <p:cNvPicPr>
            <a:picLocks noChangeAspect="1"/>
          </p:cNvPicPr>
          <p:nvPr/>
        </p:nvPicPr>
        <p:blipFill rotWithShape="1">
          <a:blip r:embed="rId2"/>
          <a:srcRect l="4181" r="76009" b="6341"/>
          <a:stretch/>
        </p:blipFill>
        <p:spPr>
          <a:xfrm>
            <a:off x="9030668" y="562468"/>
            <a:ext cx="2960915" cy="2683167"/>
          </a:xfrm>
          <a:prstGeom prst="rect">
            <a:avLst/>
          </a:prstGeom>
        </p:spPr>
      </p:pic>
    </p:spTree>
    <p:extLst>
      <p:ext uri="{BB962C8B-B14F-4D97-AF65-F5344CB8AC3E}">
        <p14:creationId xmlns:p14="http://schemas.microsoft.com/office/powerpoint/2010/main" val="291452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4463"/>
            <a:ext cx="10972800" cy="1559905"/>
          </a:xfrm>
        </p:spPr>
        <p:txBody>
          <a:bodyPr/>
          <a:lstStyle/>
          <a:p>
            <a:r>
              <a:rPr lang="fr-FR" dirty="0"/>
              <a:t>Les 5 antennes </a:t>
            </a:r>
            <a:endParaRPr lang="fr-BE" dirty="0"/>
          </a:p>
        </p:txBody>
      </p:sp>
      <p:pic>
        <p:nvPicPr>
          <p:cNvPr id="3" name="Image 2">
            <a:extLst>
              <a:ext uri="{FF2B5EF4-FFF2-40B4-BE49-F238E27FC236}">
                <a16:creationId xmlns:a16="http://schemas.microsoft.com/office/drawing/2014/main" id="{9EBC9559-B2C9-7139-BFE3-9E1C55C3C17D}"/>
              </a:ext>
            </a:extLst>
          </p:cNvPr>
          <p:cNvPicPr>
            <a:picLocks noChangeAspect="1"/>
          </p:cNvPicPr>
          <p:nvPr/>
        </p:nvPicPr>
        <p:blipFill rotWithShape="1">
          <a:blip r:embed="rId2"/>
          <a:srcRect l="4181" r="76009" b="6341"/>
          <a:stretch/>
        </p:blipFill>
        <p:spPr>
          <a:xfrm>
            <a:off x="9231084" y="529759"/>
            <a:ext cx="2960915" cy="2683167"/>
          </a:xfrm>
          <a:prstGeom prst="rect">
            <a:avLst/>
          </a:prstGeom>
        </p:spPr>
      </p:pic>
      <p:sp>
        <p:nvSpPr>
          <p:cNvPr id="4" name="AutoShape 2" descr="Résultat d’images pour carte belg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4" descr="Résultat d’images pour carte belg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30" name="Picture 6" descr="C:\Users\user\Desktop\Mes Docs\MEDICAL\INFIRMIER\depositphotos_55385373-stock-illustration-belgium-political-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39078"/>
            <a:ext cx="9256734" cy="5618922"/>
          </a:xfrm>
          <a:prstGeom prst="rect">
            <a:avLst/>
          </a:prstGeom>
          <a:solidFill>
            <a:srgbClr val="CD0F4A"/>
          </a:solidFill>
        </p:spPr>
      </p:pic>
      <p:sp>
        <p:nvSpPr>
          <p:cNvPr id="6" name="Ellipse 5"/>
          <p:cNvSpPr/>
          <p:nvPr/>
        </p:nvSpPr>
        <p:spPr>
          <a:xfrm>
            <a:off x="4434214" y="4208745"/>
            <a:ext cx="1151394" cy="620039"/>
          </a:xfrm>
          <a:prstGeom prst="ellipse">
            <a:avLst/>
          </a:prstGeom>
          <a:solidFill>
            <a:srgbClr val="CD0F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HC et HBW</a:t>
            </a:r>
            <a:endParaRPr lang="fr-BE" dirty="0">
              <a:solidFill>
                <a:srgbClr val="0070C0"/>
              </a:solidFill>
            </a:endParaRPr>
          </a:p>
        </p:txBody>
      </p:sp>
      <p:sp>
        <p:nvSpPr>
          <p:cNvPr id="7" name="Ellipse 6"/>
          <p:cNvSpPr/>
          <p:nvPr/>
        </p:nvSpPr>
        <p:spPr>
          <a:xfrm>
            <a:off x="2805830" y="2931091"/>
            <a:ext cx="901874" cy="551145"/>
          </a:xfrm>
          <a:prstGeom prst="ellipse">
            <a:avLst/>
          </a:prstGeom>
          <a:solidFill>
            <a:srgbClr val="CD0F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H O </a:t>
            </a:r>
            <a:endParaRPr lang="fr-BE" dirty="0">
              <a:solidFill>
                <a:srgbClr val="0070C0"/>
              </a:solidFill>
            </a:endParaRPr>
          </a:p>
        </p:txBody>
      </p:sp>
      <p:sp>
        <p:nvSpPr>
          <p:cNvPr id="8" name="Ellipse 7"/>
          <p:cNvSpPr/>
          <p:nvPr/>
        </p:nvSpPr>
        <p:spPr>
          <a:xfrm>
            <a:off x="6300591" y="3396120"/>
            <a:ext cx="1052186" cy="472856"/>
          </a:xfrm>
          <a:prstGeom prst="ellipse">
            <a:avLst/>
          </a:prstGeom>
          <a:solidFill>
            <a:srgbClr val="CD0F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Liège</a:t>
            </a:r>
            <a:endParaRPr lang="fr-BE" dirty="0">
              <a:solidFill>
                <a:srgbClr val="0070C0"/>
              </a:solidFill>
            </a:endParaRPr>
          </a:p>
        </p:txBody>
      </p:sp>
      <p:sp>
        <p:nvSpPr>
          <p:cNvPr id="9" name="Ellipse 8"/>
          <p:cNvSpPr/>
          <p:nvPr/>
        </p:nvSpPr>
        <p:spPr>
          <a:xfrm>
            <a:off x="7352777" y="3618456"/>
            <a:ext cx="1215026" cy="501040"/>
          </a:xfrm>
          <a:prstGeom prst="ellipse">
            <a:avLst/>
          </a:prstGeom>
          <a:solidFill>
            <a:srgbClr val="CD0F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Verviers</a:t>
            </a:r>
            <a:endParaRPr lang="fr-BE" dirty="0">
              <a:solidFill>
                <a:srgbClr val="0070C0"/>
              </a:solidFill>
            </a:endParaRPr>
          </a:p>
        </p:txBody>
      </p:sp>
      <p:sp>
        <p:nvSpPr>
          <p:cNvPr id="10" name="Ellipse 9"/>
          <p:cNvSpPr/>
          <p:nvPr/>
        </p:nvSpPr>
        <p:spPr>
          <a:xfrm>
            <a:off x="5386190" y="3854883"/>
            <a:ext cx="1027135" cy="529227"/>
          </a:xfrm>
          <a:prstGeom prst="ellipse">
            <a:avLst/>
          </a:prstGeom>
          <a:solidFill>
            <a:srgbClr val="CD0F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Namur</a:t>
            </a:r>
            <a:r>
              <a:rPr lang="fr-FR" dirty="0"/>
              <a:t> </a:t>
            </a:r>
            <a:endParaRPr lang="fr-BE" dirty="0"/>
          </a:p>
        </p:txBody>
      </p:sp>
    </p:spTree>
    <p:extLst>
      <p:ext uri="{BB962C8B-B14F-4D97-AF65-F5344CB8AC3E}">
        <p14:creationId xmlns:p14="http://schemas.microsoft.com/office/powerpoint/2010/main" val="21376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DA60F-204E-53C1-A2A2-8064C1332DC6}"/>
              </a:ext>
            </a:extLst>
          </p:cNvPr>
          <p:cNvSpPr>
            <a:spLocks noGrp="1"/>
          </p:cNvSpPr>
          <p:nvPr>
            <p:ph type="ctrTitle"/>
          </p:nvPr>
        </p:nvSpPr>
        <p:spPr>
          <a:xfrm>
            <a:off x="190005" y="2339439"/>
            <a:ext cx="12001995" cy="1519595"/>
          </a:xfrm>
        </p:spPr>
        <p:txBody>
          <a:bodyPr/>
          <a:lstStyle/>
          <a:p>
            <a:r>
              <a:rPr lang="fr-FR" dirty="0"/>
              <a:t>Le Centre de Ressources </a:t>
            </a:r>
            <a:br>
              <a:rPr lang="fr-FR" dirty="0"/>
            </a:br>
            <a:r>
              <a:rPr lang="fr-FR" dirty="0"/>
              <a:t>Handicaps et Sexualités </a:t>
            </a:r>
          </a:p>
        </p:txBody>
      </p:sp>
      <p:sp>
        <p:nvSpPr>
          <p:cNvPr id="5" name="ZoneTexte 4">
            <a:extLst>
              <a:ext uri="{FF2B5EF4-FFF2-40B4-BE49-F238E27FC236}">
                <a16:creationId xmlns:a16="http://schemas.microsoft.com/office/drawing/2014/main" id="{9D251CDB-AF66-F043-9E5A-5CFF8E0ACED6}"/>
              </a:ext>
            </a:extLst>
          </p:cNvPr>
          <p:cNvSpPr txBox="1"/>
          <p:nvPr/>
        </p:nvSpPr>
        <p:spPr>
          <a:xfrm>
            <a:off x="7576457" y="5985655"/>
            <a:ext cx="6127666" cy="307777"/>
          </a:xfrm>
          <a:prstGeom prst="rect">
            <a:avLst/>
          </a:prstGeom>
          <a:noFill/>
        </p:spPr>
        <p:txBody>
          <a:bodyPr wrap="square">
            <a:spAutoFit/>
          </a:bodyPr>
          <a:lstStyle/>
          <a:p>
            <a:r>
              <a:rPr lang="fr-FR" dirty="0"/>
              <a:t>https://</a:t>
            </a:r>
            <a:r>
              <a:rPr lang="fr-FR" dirty="0" err="1"/>
              <a:t>www.handicaps-sexualites.be</a:t>
            </a:r>
            <a:endParaRPr lang="fr-FR" dirty="0"/>
          </a:p>
        </p:txBody>
      </p:sp>
      <p:pic>
        <p:nvPicPr>
          <p:cNvPr id="6" name="Image 5">
            <a:extLst>
              <a:ext uri="{FF2B5EF4-FFF2-40B4-BE49-F238E27FC236}">
                <a16:creationId xmlns:a16="http://schemas.microsoft.com/office/drawing/2014/main" id="{A523D17F-A5D7-E218-4ED7-E47F95DABF0A}"/>
              </a:ext>
            </a:extLst>
          </p:cNvPr>
          <p:cNvPicPr>
            <a:picLocks noChangeAspect="1"/>
          </p:cNvPicPr>
          <p:nvPr/>
        </p:nvPicPr>
        <p:blipFill rotWithShape="1">
          <a:blip r:embed="rId2"/>
          <a:srcRect l="73325" t="-4046" b="-1"/>
          <a:stretch/>
        </p:blipFill>
        <p:spPr>
          <a:xfrm>
            <a:off x="8893590" y="677588"/>
            <a:ext cx="2763030" cy="2065612"/>
          </a:xfrm>
          <a:prstGeom prst="rect">
            <a:avLst/>
          </a:prstGeom>
        </p:spPr>
      </p:pic>
    </p:spTree>
    <p:extLst>
      <p:ext uri="{BB962C8B-B14F-4D97-AF65-F5344CB8AC3E}">
        <p14:creationId xmlns:p14="http://schemas.microsoft.com/office/powerpoint/2010/main" val="32561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50631" y="808893"/>
            <a:ext cx="10808786" cy="800100"/>
          </a:xfrm>
        </p:spPr>
        <p:txBody>
          <a:bodyPr>
            <a:noAutofit/>
          </a:bodyPr>
          <a:lstStyle/>
          <a:p>
            <a:r>
              <a:rPr lang="fr-FR" sz="3600" dirty="0"/>
              <a:t>Le Centre de Ressources Handicaps et Sexualités </a:t>
            </a:r>
            <a:endParaRPr lang="en-US" sz="3600" b="1" dirty="0">
              <a:solidFill>
                <a:schemeClr val="accent6">
                  <a:lumMod val="50000"/>
                </a:schemeClr>
              </a:solidFill>
            </a:endParaRPr>
          </a:p>
        </p:txBody>
      </p:sp>
      <p:sp>
        <p:nvSpPr>
          <p:cNvPr id="4" name="Rectangle à coins arrondis 3"/>
          <p:cNvSpPr/>
          <p:nvPr/>
        </p:nvSpPr>
        <p:spPr>
          <a:xfrm>
            <a:off x="226997" y="2910049"/>
            <a:ext cx="2108462" cy="2766851"/>
          </a:xfrm>
          <a:prstGeom prst="roundRect">
            <a:avLst/>
          </a:prstGeom>
          <a:solidFill>
            <a:schemeClr val="accent6"/>
          </a:solidFill>
          <a:ln w="22225" cap="rnd" cmpd="sng" algn="ctr">
            <a:solidFill>
              <a:srgbClr val="4D1434">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rPr>
              <a:t>Objectif 1</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Répondre aux demandes individuelles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400" b="0" i="0" u="none" strike="sng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5" name="Rectangle à coins arrondis 4"/>
          <p:cNvSpPr/>
          <p:nvPr/>
        </p:nvSpPr>
        <p:spPr>
          <a:xfrm>
            <a:off x="2463679" y="2910049"/>
            <a:ext cx="2179234" cy="2766851"/>
          </a:xfrm>
          <a:prstGeom prst="roundRect">
            <a:avLst/>
          </a:prstGeom>
          <a:solidFill>
            <a:schemeClr val="accent6"/>
          </a:solidFill>
          <a:ln w="22225" cap="rnd" cmpd="sng" algn="ctr">
            <a:solidFill>
              <a:srgbClr val="4D1434">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rPr>
              <a:t>Objectif 2</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Organiser et </a:t>
            </a:r>
            <a:r>
              <a:rPr lang="fr-BE" sz="2400" dirty="0">
                <a:solidFill>
                  <a:prstClr val="black"/>
                </a:solidFill>
                <a:latin typeface="Gill Sans MT" panose="020B0502020104020203"/>
                <a:ea typeface="+mn-ea"/>
                <a:cs typeface="+mn-cs"/>
              </a:rPr>
              <a:t>p</a:t>
            </a:r>
            <a:r>
              <a:rPr kumimoji="0" lang="fr-BE" sz="2400" b="0" i="0" u="none" strike="noStrike" kern="0" cap="none" spc="0" normalizeH="0" baseline="0" noProof="0" dirty="0" err="1">
                <a:ln>
                  <a:noFill/>
                </a:ln>
                <a:solidFill>
                  <a:prstClr val="black"/>
                </a:solidFill>
                <a:effectLst/>
                <a:uLnTx/>
                <a:uFillTx/>
                <a:latin typeface="Gill Sans MT" panose="020B0502020104020203"/>
                <a:ea typeface="+mn-ea"/>
                <a:cs typeface="+mn-cs"/>
              </a:rPr>
              <a:t>articiper</a:t>
            </a: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 à des actions collectives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400" b="0" i="0" u="none" strike="sng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6" name="Rectangle à coins arrondis 5"/>
          <p:cNvSpPr/>
          <p:nvPr/>
        </p:nvSpPr>
        <p:spPr>
          <a:xfrm>
            <a:off x="4830185" y="2910048"/>
            <a:ext cx="2531630" cy="2756635"/>
          </a:xfrm>
          <a:prstGeom prst="roundRect">
            <a:avLst/>
          </a:prstGeom>
          <a:solidFill>
            <a:schemeClr val="accent6"/>
          </a:solidFill>
          <a:ln w="22225" cap="rnd" cmpd="sng" algn="ctr">
            <a:solidFill>
              <a:srgbClr val="4D143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rPr>
              <a:t>Objectif 3</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BE" sz="2400" dirty="0">
                <a:solidFill>
                  <a:prstClr val="black"/>
                </a:solidFill>
                <a:latin typeface="Gill Sans MT" panose="020B0502020104020203"/>
                <a:ea typeface="+mn-ea"/>
                <a:cs typeface="+mn-cs"/>
              </a:rPr>
              <a:t>Initier et prendre part</a:t>
            </a: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 à des projets communautaires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2400" b="0" i="0" u="none" strike="sng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7" name="Rectangle à coins arrondis 6"/>
          <p:cNvSpPr/>
          <p:nvPr/>
        </p:nvSpPr>
        <p:spPr>
          <a:xfrm>
            <a:off x="7497680" y="2910048"/>
            <a:ext cx="2282822" cy="2756635"/>
          </a:xfrm>
          <a:prstGeom prst="roundRect">
            <a:avLst/>
          </a:prstGeom>
          <a:solidFill>
            <a:schemeClr val="accent6"/>
          </a:solidFill>
          <a:ln w="22225" cap="rnd" cmpd="sng" algn="ctr">
            <a:solidFill>
              <a:srgbClr val="4D1434">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rPr>
              <a:t>Objectif 4</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Gérer un centre de documentation spécialisé</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400" b="0" i="0" u="none" strike="sng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à coins arrondis 7"/>
          <p:cNvSpPr/>
          <p:nvPr/>
        </p:nvSpPr>
        <p:spPr>
          <a:xfrm>
            <a:off x="9921953" y="2910048"/>
            <a:ext cx="2209800" cy="2756635"/>
          </a:xfrm>
          <a:prstGeom prst="roundRect">
            <a:avLst/>
          </a:prstGeom>
          <a:solidFill>
            <a:schemeClr val="accent6"/>
          </a:solidFill>
          <a:ln w="22225" cap="rnd" cmpd="sng" algn="ctr">
            <a:solidFill>
              <a:srgbClr val="4D143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rPr>
              <a:t>Objectif 5</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2800" b="1" i="0" u="none" strike="noStrike" kern="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Diffuser </a:t>
            </a:r>
            <a:r>
              <a:rPr lang="fr-BE" sz="2400" dirty="0">
                <a:solidFill>
                  <a:prstClr val="black"/>
                </a:solidFill>
                <a:latin typeface="Gill Sans MT" panose="020B0502020104020203"/>
                <a:ea typeface="+mn-ea"/>
                <a:cs typeface="+mn-cs"/>
              </a:rPr>
              <a:t>d</a:t>
            </a:r>
            <a:r>
              <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rPr>
              <a:t>es infos et actualités dans le domaine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2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pic>
        <p:nvPicPr>
          <p:cNvPr id="9" name="Image 8"/>
          <p:cNvPicPr>
            <a:picLocks noChangeAspect="1"/>
          </p:cNvPicPr>
          <p:nvPr/>
        </p:nvPicPr>
        <p:blipFill rotWithShape="1">
          <a:blip r:embed="rId5"/>
          <a:srcRect r="60426" b="86856"/>
          <a:stretch/>
        </p:blipFill>
        <p:spPr>
          <a:xfrm>
            <a:off x="901064" y="5803318"/>
            <a:ext cx="844389" cy="862870"/>
          </a:xfrm>
          <a:prstGeom prst="rect">
            <a:avLst/>
          </a:prstGeom>
        </p:spPr>
      </p:pic>
      <p:pic>
        <p:nvPicPr>
          <p:cNvPr id="10" name="Image 9"/>
          <p:cNvPicPr>
            <a:picLocks noChangeAspect="1"/>
          </p:cNvPicPr>
          <p:nvPr/>
        </p:nvPicPr>
        <p:blipFill>
          <a:blip r:embed="rId6"/>
          <a:stretch>
            <a:fillRect/>
          </a:stretch>
        </p:blipFill>
        <p:spPr>
          <a:xfrm>
            <a:off x="3082540" y="5803318"/>
            <a:ext cx="852654" cy="852654"/>
          </a:xfrm>
          <a:prstGeom prst="rect">
            <a:avLst/>
          </a:prstGeom>
        </p:spPr>
      </p:pic>
      <p:pic>
        <p:nvPicPr>
          <p:cNvPr id="11" name="Image 10"/>
          <p:cNvPicPr>
            <a:picLocks noChangeAspect="1"/>
          </p:cNvPicPr>
          <p:nvPr/>
        </p:nvPicPr>
        <p:blipFill>
          <a:blip r:embed="rId7"/>
          <a:stretch>
            <a:fillRect/>
          </a:stretch>
        </p:blipFill>
        <p:spPr>
          <a:xfrm>
            <a:off x="5567142" y="5791495"/>
            <a:ext cx="876300" cy="876300"/>
          </a:xfrm>
          <a:prstGeom prst="rect">
            <a:avLst/>
          </a:prstGeom>
        </p:spPr>
      </p:pic>
      <p:pic>
        <p:nvPicPr>
          <p:cNvPr id="12" name="Image 11"/>
          <p:cNvPicPr>
            <a:picLocks noChangeAspect="1"/>
          </p:cNvPicPr>
          <p:nvPr/>
        </p:nvPicPr>
        <p:blipFill>
          <a:blip r:embed="rId8"/>
          <a:stretch>
            <a:fillRect/>
          </a:stretch>
        </p:blipFill>
        <p:spPr>
          <a:xfrm>
            <a:off x="8200941" y="5803318"/>
            <a:ext cx="876300" cy="876300"/>
          </a:xfrm>
          <a:prstGeom prst="rect">
            <a:avLst/>
          </a:prstGeom>
        </p:spPr>
      </p:pic>
      <p:pic>
        <p:nvPicPr>
          <p:cNvPr id="13" name="Image 12"/>
          <p:cNvPicPr>
            <a:picLocks noChangeAspect="1"/>
          </p:cNvPicPr>
          <p:nvPr/>
        </p:nvPicPr>
        <p:blipFill>
          <a:blip r:embed="rId9"/>
          <a:stretch>
            <a:fillRect/>
          </a:stretch>
        </p:blipFill>
        <p:spPr>
          <a:xfrm>
            <a:off x="10588703" y="5791495"/>
            <a:ext cx="876300" cy="876300"/>
          </a:xfrm>
          <a:prstGeom prst="rect">
            <a:avLst/>
          </a:prstGeom>
        </p:spPr>
      </p:pic>
      <p:sp>
        <p:nvSpPr>
          <p:cNvPr id="14" name="Espace réservé du texte 2">
            <a:extLst>
              <a:ext uri="{FF2B5EF4-FFF2-40B4-BE49-F238E27FC236}">
                <a16:creationId xmlns:a16="http://schemas.microsoft.com/office/drawing/2014/main" id="{5102B9FA-4DA6-E0CF-AD51-71A35C391D50}"/>
              </a:ext>
            </a:extLst>
          </p:cNvPr>
          <p:cNvSpPr txBox="1">
            <a:spLocks/>
          </p:cNvSpPr>
          <p:nvPr/>
        </p:nvSpPr>
        <p:spPr>
          <a:xfrm>
            <a:off x="239622" y="1733805"/>
            <a:ext cx="11712755" cy="92463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fr-FR" sz="2000" dirty="0"/>
              <a:t>Le CRHS développe toute une série de projets relatifs à la vie affective, relationnelle et sexuelle des personnes en situation de handicap et répond à toute demande formulée par les personnes directement concernées, leurs proches et les professionnels.</a:t>
            </a:r>
          </a:p>
        </p:txBody>
      </p:sp>
      <p:pic>
        <p:nvPicPr>
          <p:cNvPr id="3" name="handicap et sexualité.m4a">
            <a:hlinkClick r:id="" action="ppaction://media"/>
            <a:extLst>
              <a:ext uri="{FF2B5EF4-FFF2-40B4-BE49-F238E27FC236}">
                <a16:creationId xmlns:a16="http://schemas.microsoft.com/office/drawing/2014/main" id="{06C21403-7A0F-4995-5AB8-976F4C29CA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83029" y="5866818"/>
            <a:ext cx="812800" cy="812800"/>
          </a:xfrm>
          <a:prstGeom prst="rect">
            <a:avLst/>
          </a:prstGeom>
        </p:spPr>
      </p:pic>
    </p:spTree>
    <p:extLst>
      <p:ext uri="{BB962C8B-B14F-4D97-AF65-F5344CB8AC3E}">
        <p14:creationId xmlns:p14="http://schemas.microsoft.com/office/powerpoint/2010/main" val="7001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5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p:nvPr/>
        </p:nvPicPr>
        <p:blipFill rotWithShape="1">
          <a:blip r:embed="rId3">
            <a:alphaModFix/>
          </a:blip>
          <a:srcRect/>
          <a:stretch/>
        </p:blipFill>
        <p:spPr>
          <a:xfrm>
            <a:off x="9117894" y="406763"/>
            <a:ext cx="2707204" cy="2233113"/>
          </a:xfrm>
          <a:prstGeom prst="rect">
            <a:avLst/>
          </a:prstGeom>
          <a:noFill/>
          <a:ln>
            <a:noFill/>
          </a:ln>
        </p:spPr>
      </p:pic>
      <p:pic>
        <p:nvPicPr>
          <p:cNvPr id="84" name="Google Shape;84;p1"/>
          <p:cNvPicPr preferRelativeResize="0"/>
          <p:nvPr/>
        </p:nvPicPr>
        <p:blipFill rotWithShape="1">
          <a:blip r:embed="rId4">
            <a:alphaModFix/>
          </a:blip>
          <a:srcRect/>
          <a:stretch/>
        </p:blipFill>
        <p:spPr>
          <a:xfrm>
            <a:off x="5379042" y="5099133"/>
            <a:ext cx="4352760" cy="733053"/>
          </a:xfrm>
          <a:prstGeom prst="rect">
            <a:avLst/>
          </a:prstGeom>
          <a:noFill/>
          <a:ln>
            <a:noFill/>
          </a:ln>
        </p:spPr>
      </p:pic>
      <p:pic>
        <p:nvPicPr>
          <p:cNvPr id="85" name="Google Shape;85;p1"/>
          <p:cNvPicPr preferRelativeResize="0"/>
          <p:nvPr/>
        </p:nvPicPr>
        <p:blipFill rotWithShape="1">
          <a:blip r:embed="rId5">
            <a:alphaModFix/>
          </a:blip>
          <a:srcRect l="12732" t="29483" r="11189" b="26267"/>
          <a:stretch/>
        </p:blipFill>
        <p:spPr>
          <a:xfrm>
            <a:off x="9941379" y="5300529"/>
            <a:ext cx="1324946" cy="330259"/>
          </a:xfrm>
          <a:prstGeom prst="rect">
            <a:avLst/>
          </a:prstGeom>
          <a:noFill/>
          <a:ln>
            <a:noFill/>
          </a:ln>
        </p:spPr>
      </p:pic>
      <p:sp>
        <p:nvSpPr>
          <p:cNvPr id="86" name="Google Shape;86;p1"/>
          <p:cNvSpPr txBox="1">
            <a:spLocks noGrp="1"/>
          </p:cNvSpPr>
          <p:nvPr>
            <p:ph type="ctrTitle"/>
          </p:nvPr>
        </p:nvSpPr>
        <p:spPr>
          <a:xfrm>
            <a:off x="235649" y="2384462"/>
            <a:ext cx="11956351" cy="14700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4400"/>
              <a:buNone/>
            </a:pPr>
            <a:r>
              <a:rPr lang="fr-FR" sz="4000" b="1" dirty="0" err="1">
                <a:latin typeface="Calibri"/>
                <a:ea typeface="Calibri"/>
                <a:cs typeface="Calibri"/>
                <a:sym typeface="Calibri"/>
              </a:rPr>
              <a:t>CapSmile</a:t>
            </a:r>
            <a:r>
              <a:rPr lang="fr-FR" sz="4000" b="1" dirty="0">
                <a:latin typeface="Calibri"/>
                <a:ea typeface="Calibri"/>
                <a:cs typeface="Calibri"/>
                <a:sym typeface="Calibri"/>
              </a:rPr>
              <a:t> asbl – Le RAQ</a:t>
            </a:r>
            <a:endParaRPr sz="4000" b="1" dirty="0">
              <a:latin typeface="Calibri"/>
              <a:ea typeface="Calibri"/>
              <a:cs typeface="Calibri"/>
              <a:sym typeface="Calibri"/>
            </a:endParaRPr>
          </a:p>
        </p:txBody>
      </p:sp>
      <p:pic>
        <p:nvPicPr>
          <p:cNvPr id="87" name="Google Shape;87;p1"/>
          <p:cNvPicPr preferRelativeResize="0"/>
          <p:nvPr/>
        </p:nvPicPr>
        <p:blipFill rotWithShape="1">
          <a:blip r:embed="rId6">
            <a:alphaModFix/>
          </a:blip>
          <a:srcRect/>
          <a:stretch/>
        </p:blipFill>
        <p:spPr>
          <a:xfrm>
            <a:off x="0" y="4004082"/>
            <a:ext cx="4773849" cy="27807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41464" y="1144025"/>
            <a:ext cx="11326391" cy="10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600"/>
              <a:buFont typeface="Arial"/>
              <a:buNone/>
            </a:pPr>
            <a:r>
              <a:rPr lang="fr-FR" sz="2800">
                <a:solidFill>
                  <a:srgbClr val="0070C0"/>
                </a:solidFill>
                <a:latin typeface="Calibri"/>
                <a:ea typeface="Calibri"/>
                <a:cs typeface="Calibri"/>
                <a:sym typeface="Calibri"/>
              </a:rPr>
              <a:t>CapSmile est une asbl :</a:t>
            </a:r>
            <a:endParaRPr sz="2800">
              <a:solidFill>
                <a:srgbClr val="0070C0"/>
              </a:solidFill>
              <a:latin typeface="Calibri"/>
              <a:ea typeface="Calibri"/>
              <a:cs typeface="Calibri"/>
              <a:sym typeface="Calibri"/>
            </a:endParaRPr>
          </a:p>
        </p:txBody>
      </p:sp>
      <p:grpSp>
        <p:nvGrpSpPr>
          <p:cNvPr id="109" name="Google Shape;109;p4"/>
          <p:cNvGrpSpPr/>
          <p:nvPr/>
        </p:nvGrpSpPr>
        <p:grpSpPr>
          <a:xfrm>
            <a:off x="-4248791" y="1163338"/>
            <a:ext cx="16023843" cy="5506817"/>
            <a:chOff x="-4622958" y="-708759"/>
            <a:chExt cx="16023843" cy="5506817"/>
          </a:xfrm>
        </p:grpSpPr>
        <p:sp>
          <p:nvSpPr>
            <p:cNvPr id="110" name="Google Shape;110;p4"/>
            <p:cNvSpPr/>
            <p:nvPr/>
          </p:nvSpPr>
          <p:spPr>
            <a:xfrm>
              <a:off x="-4622958" y="-708759"/>
              <a:ext cx="5506817" cy="5506817"/>
            </a:xfrm>
            <a:prstGeom prst="blockArc">
              <a:avLst>
                <a:gd name="adj1" fmla="val 18900000"/>
                <a:gd name="adj2" fmla="val 2700000"/>
                <a:gd name="adj3" fmla="val 392"/>
              </a:avLst>
            </a:prstGeom>
            <a:no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386876" y="255499"/>
              <a:ext cx="11014009" cy="511325"/>
            </a:xfrm>
            <a:prstGeom prst="rect">
              <a:avLst/>
            </a:prstGeom>
            <a:solidFill>
              <a:srgbClr val="08A5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386876" y="255499"/>
              <a:ext cx="11014009" cy="511325"/>
            </a:xfrm>
            <a:prstGeom prst="rect">
              <a:avLst/>
            </a:prstGeom>
            <a:noFill/>
            <a:ln>
              <a:noFill/>
            </a:ln>
          </p:spPr>
          <p:txBody>
            <a:bodyPr spcFirstLastPara="1" wrap="square" lIns="40585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chemeClr val="lt1"/>
                  </a:solidFill>
                  <a:latin typeface="Calibri"/>
                  <a:ea typeface="Calibri"/>
                  <a:cs typeface="Calibri"/>
                  <a:sym typeface="Calibri"/>
                </a:rPr>
                <a:t>Fondée en décembre 2017 avec l’appui de Cap48, de l’AViQ, du Service PHARE et de la Dienststelle</a:t>
              </a:r>
              <a:endParaRPr sz="2000" b="0" i="0" u="none" strike="noStrike" cap="none">
                <a:solidFill>
                  <a:schemeClr val="lt1"/>
                </a:solidFill>
                <a:latin typeface="Calibri"/>
                <a:ea typeface="Calibri"/>
                <a:cs typeface="Calibri"/>
                <a:sym typeface="Calibri"/>
              </a:endParaRPr>
            </a:p>
          </p:txBody>
        </p:sp>
        <p:sp>
          <p:nvSpPr>
            <p:cNvPr id="113" name="Google Shape;113;p4"/>
            <p:cNvSpPr/>
            <p:nvPr/>
          </p:nvSpPr>
          <p:spPr>
            <a:xfrm>
              <a:off x="67297" y="191583"/>
              <a:ext cx="639157" cy="639157"/>
            </a:xfrm>
            <a:prstGeom prst="ellipse">
              <a:avLst/>
            </a:prstGeom>
            <a:solidFill>
              <a:schemeClr val="lt1"/>
            </a:solid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53277" y="1022242"/>
              <a:ext cx="10647608" cy="511325"/>
            </a:xfrm>
            <a:prstGeom prst="rect">
              <a:avLst/>
            </a:prstGeom>
            <a:solidFill>
              <a:srgbClr val="08A5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txBox="1"/>
            <p:nvPr/>
          </p:nvSpPr>
          <p:spPr>
            <a:xfrm>
              <a:off x="753277" y="1022242"/>
              <a:ext cx="10647608" cy="511325"/>
            </a:xfrm>
            <a:prstGeom prst="rect">
              <a:avLst/>
            </a:prstGeom>
            <a:noFill/>
            <a:ln>
              <a:noFill/>
            </a:ln>
          </p:spPr>
          <p:txBody>
            <a:bodyPr spcFirstLastPara="1" wrap="square" lIns="40585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dirty="0">
                  <a:solidFill>
                    <a:schemeClr val="lt1"/>
                  </a:solidFill>
                  <a:latin typeface="Calibri"/>
                  <a:ea typeface="Calibri"/>
                  <a:cs typeface="Calibri"/>
                  <a:sym typeface="Calibri"/>
                </a:rPr>
                <a:t>Avec un C.A. principalement composé de directeurs de services et une équipe de 6 personnes</a:t>
              </a:r>
              <a:endParaRPr sz="2000" b="0" i="0" u="none" strike="noStrike" cap="none" dirty="0">
                <a:solidFill>
                  <a:schemeClr val="lt1"/>
                </a:solidFill>
                <a:latin typeface="Calibri"/>
                <a:ea typeface="Calibri"/>
                <a:cs typeface="Calibri"/>
                <a:sym typeface="Calibri"/>
              </a:endParaRPr>
            </a:p>
          </p:txBody>
        </p:sp>
        <p:sp>
          <p:nvSpPr>
            <p:cNvPr id="116" name="Google Shape;116;p4"/>
            <p:cNvSpPr/>
            <p:nvPr/>
          </p:nvSpPr>
          <p:spPr>
            <a:xfrm>
              <a:off x="433698" y="958327"/>
              <a:ext cx="639157" cy="639157"/>
            </a:xfrm>
            <a:prstGeom prst="ellipse">
              <a:avLst/>
            </a:prstGeom>
            <a:solidFill>
              <a:schemeClr val="lt1"/>
            </a:solid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865732" y="1788986"/>
              <a:ext cx="10535152" cy="511325"/>
            </a:xfrm>
            <a:prstGeom prst="rect">
              <a:avLst/>
            </a:prstGeom>
            <a:solidFill>
              <a:srgbClr val="08A5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865732" y="1788986"/>
              <a:ext cx="10535152" cy="511325"/>
            </a:xfrm>
            <a:prstGeom prst="rect">
              <a:avLst/>
            </a:prstGeom>
            <a:noFill/>
            <a:ln>
              <a:noFill/>
            </a:ln>
          </p:spPr>
          <p:txBody>
            <a:bodyPr spcFirstLastPara="1" wrap="square" lIns="40585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chemeClr val="lt1"/>
                  </a:solidFill>
                  <a:latin typeface="Calibri"/>
                  <a:ea typeface="Calibri"/>
                  <a:cs typeface="Calibri"/>
                  <a:sym typeface="Calibri"/>
                </a:rPr>
                <a:t>Neutre politiquement et philosophiquement</a:t>
              </a:r>
              <a:endParaRPr sz="2000" b="0" i="0" u="none" strike="noStrike" cap="none">
                <a:solidFill>
                  <a:schemeClr val="lt1"/>
                </a:solidFill>
                <a:latin typeface="Calibri"/>
                <a:ea typeface="Calibri"/>
                <a:cs typeface="Calibri"/>
                <a:sym typeface="Calibri"/>
              </a:endParaRPr>
            </a:p>
          </p:txBody>
        </p:sp>
        <p:sp>
          <p:nvSpPr>
            <p:cNvPr id="119" name="Google Shape;119;p4"/>
            <p:cNvSpPr/>
            <p:nvPr/>
          </p:nvSpPr>
          <p:spPr>
            <a:xfrm>
              <a:off x="546154" y="1725070"/>
              <a:ext cx="639157" cy="639157"/>
            </a:xfrm>
            <a:prstGeom prst="ellipse">
              <a:avLst/>
            </a:prstGeom>
            <a:solidFill>
              <a:schemeClr val="lt1"/>
            </a:solid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753277" y="2555730"/>
              <a:ext cx="10647608" cy="511325"/>
            </a:xfrm>
            <a:prstGeom prst="rect">
              <a:avLst/>
            </a:prstGeom>
            <a:solidFill>
              <a:srgbClr val="08A5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txBox="1"/>
            <p:nvPr/>
          </p:nvSpPr>
          <p:spPr>
            <a:xfrm>
              <a:off x="753277" y="2555730"/>
              <a:ext cx="10647608" cy="511325"/>
            </a:xfrm>
            <a:prstGeom prst="rect">
              <a:avLst/>
            </a:prstGeom>
            <a:noFill/>
            <a:ln>
              <a:noFill/>
            </a:ln>
          </p:spPr>
          <p:txBody>
            <a:bodyPr spcFirstLastPara="1" wrap="square" lIns="40585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chemeClr val="lt1"/>
                  </a:solidFill>
                  <a:latin typeface="Calibri"/>
                  <a:ea typeface="Calibri"/>
                  <a:cs typeface="Calibri"/>
                  <a:sym typeface="Calibri"/>
                </a:rPr>
                <a:t>Active en Fédération Wallonie-Bruxelles ainsi qu'en Communauté Germanophone</a:t>
              </a:r>
              <a:endParaRPr sz="2000" b="0" i="0" u="none" strike="noStrike" cap="none">
                <a:solidFill>
                  <a:schemeClr val="lt1"/>
                </a:solidFill>
                <a:latin typeface="Calibri"/>
                <a:ea typeface="Calibri"/>
                <a:cs typeface="Calibri"/>
                <a:sym typeface="Calibri"/>
              </a:endParaRPr>
            </a:p>
          </p:txBody>
        </p:sp>
        <p:sp>
          <p:nvSpPr>
            <p:cNvPr id="122" name="Google Shape;122;p4"/>
            <p:cNvSpPr/>
            <p:nvPr/>
          </p:nvSpPr>
          <p:spPr>
            <a:xfrm>
              <a:off x="433698" y="2491814"/>
              <a:ext cx="639157" cy="639157"/>
            </a:xfrm>
            <a:prstGeom prst="ellipse">
              <a:avLst/>
            </a:prstGeom>
            <a:solidFill>
              <a:schemeClr val="lt1"/>
            </a:solid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386876" y="3258506"/>
              <a:ext cx="11014009" cy="639259"/>
            </a:xfrm>
            <a:prstGeom prst="rect">
              <a:avLst/>
            </a:prstGeom>
            <a:solidFill>
              <a:srgbClr val="08A5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386876" y="3258506"/>
              <a:ext cx="11014009" cy="639259"/>
            </a:xfrm>
            <a:prstGeom prst="rect">
              <a:avLst/>
            </a:prstGeom>
            <a:noFill/>
            <a:ln>
              <a:noFill/>
            </a:ln>
          </p:spPr>
          <p:txBody>
            <a:bodyPr spcFirstLastPara="1" wrap="square" lIns="40585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chemeClr val="lt1"/>
                  </a:solidFill>
                  <a:latin typeface="Calibri"/>
                  <a:ea typeface="Calibri"/>
                  <a:cs typeface="Calibri"/>
                  <a:sym typeface="Calibri"/>
                </a:rPr>
                <a:t>En soutien à toutes les personnes en situation de handicap quels que soient leurs handicaps, leur tranche d’âge et leurs lieux de vie</a:t>
              </a:r>
              <a:endParaRPr sz="2000" b="0" i="0" u="none" strike="noStrike" cap="none">
                <a:solidFill>
                  <a:schemeClr val="lt1"/>
                </a:solidFill>
                <a:latin typeface="Calibri"/>
                <a:ea typeface="Calibri"/>
                <a:cs typeface="Calibri"/>
                <a:sym typeface="Calibri"/>
              </a:endParaRPr>
            </a:p>
          </p:txBody>
        </p:sp>
        <p:sp>
          <p:nvSpPr>
            <p:cNvPr id="125" name="Google Shape;125;p4"/>
            <p:cNvSpPr/>
            <p:nvPr/>
          </p:nvSpPr>
          <p:spPr>
            <a:xfrm>
              <a:off x="67297" y="3258557"/>
              <a:ext cx="639157" cy="639157"/>
            </a:xfrm>
            <a:prstGeom prst="ellipse">
              <a:avLst/>
            </a:prstGeom>
            <a:solidFill>
              <a:schemeClr val="lt1"/>
            </a:solidFill>
            <a:ln w="25400" cap="flat" cmpd="sng">
              <a:solidFill>
                <a:srgbClr val="455F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200109" y="774685"/>
            <a:ext cx="11017250" cy="69518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13"/>
              <a:buFont typeface="Arial"/>
              <a:buNone/>
            </a:pPr>
            <a:r>
              <a:rPr lang="fr-FR" sz="2800">
                <a:solidFill>
                  <a:srgbClr val="0070C0"/>
                </a:solidFill>
                <a:latin typeface="Calibri"/>
                <a:ea typeface="Calibri"/>
                <a:cs typeface="Calibri"/>
                <a:sym typeface="Calibri"/>
              </a:rPr>
              <a:t>Les missions générales de notre asbl: </a:t>
            </a:r>
            <a:endParaRPr sz="2000">
              <a:latin typeface="Calibri"/>
              <a:ea typeface="Calibri"/>
              <a:cs typeface="Calibri"/>
              <a:sym typeface="Calibri"/>
            </a:endParaRPr>
          </a:p>
        </p:txBody>
      </p:sp>
      <p:grpSp>
        <p:nvGrpSpPr>
          <p:cNvPr id="133" name="Google Shape;133;p5"/>
          <p:cNvGrpSpPr/>
          <p:nvPr/>
        </p:nvGrpSpPr>
        <p:grpSpPr>
          <a:xfrm>
            <a:off x="200109" y="1936774"/>
            <a:ext cx="11828860" cy="4315984"/>
            <a:chOff x="2693128" y="457315"/>
            <a:chExt cx="11308163" cy="4055707"/>
          </a:xfrm>
        </p:grpSpPr>
        <p:sp>
          <p:nvSpPr>
            <p:cNvPr id="134" name="Google Shape;134;p5"/>
            <p:cNvSpPr/>
            <p:nvPr/>
          </p:nvSpPr>
          <p:spPr>
            <a:xfrm>
              <a:off x="2693128" y="1016723"/>
              <a:ext cx="3496299" cy="3496299"/>
            </a:xfrm>
            <a:prstGeom prst="ellipse">
              <a:avLst/>
            </a:prstGeom>
            <a:solidFill>
              <a:srgbClr val="50C3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3081509" y="1405104"/>
              <a:ext cx="2719537" cy="2719537"/>
            </a:xfrm>
            <a:prstGeom prst="ellipse">
              <a:avLst/>
            </a:prstGeom>
            <a:solidFill>
              <a:srgbClr val="4CB3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3469889" y="1793484"/>
              <a:ext cx="1942776" cy="1942776"/>
            </a:xfrm>
            <a:prstGeom prst="ellipse">
              <a:avLst/>
            </a:prstGeom>
            <a:solidFill>
              <a:srgbClr val="43C1A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3858561" y="2182156"/>
              <a:ext cx="1165433" cy="1165433"/>
            </a:xfrm>
            <a:prstGeom prst="ellipse">
              <a:avLst/>
            </a:prstGeom>
            <a:solidFill>
              <a:srgbClr val="34A76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4246942" y="2570537"/>
              <a:ext cx="388671" cy="388671"/>
            </a:xfrm>
            <a:prstGeom prst="ellipse">
              <a:avLst/>
            </a:prstGeom>
            <a:solidFill>
              <a:srgbClr val="62A5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a:off x="6694578" y="941186"/>
              <a:ext cx="7246464" cy="6172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a:off x="6754827" y="730250"/>
              <a:ext cx="7246464" cy="617213"/>
            </a:xfrm>
            <a:prstGeom prst="rect">
              <a:avLst/>
            </a:prstGeom>
            <a:noFill/>
            <a:ln>
              <a:noFill/>
            </a:ln>
          </p:spPr>
          <p:txBody>
            <a:bodyPr spcFirstLastPara="1" wrap="square" lIns="142225"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1" i="0" u="none" strike="noStrike" cap="none" dirty="0">
                  <a:solidFill>
                    <a:srgbClr val="37A76F"/>
                  </a:solidFill>
                  <a:latin typeface="Calibri"/>
                  <a:ea typeface="Calibri"/>
                  <a:cs typeface="Calibri"/>
                  <a:sym typeface="Calibri"/>
                </a:rPr>
                <a:t>DONNER LA PAROLE </a:t>
              </a:r>
              <a:r>
                <a:rPr lang="fr-FR" sz="2000" b="0" i="0" u="none" strike="noStrike" cap="none" dirty="0">
                  <a:solidFill>
                    <a:srgbClr val="455F51"/>
                  </a:solidFill>
                  <a:latin typeface="Calibri"/>
                  <a:ea typeface="Calibri"/>
                  <a:cs typeface="Calibri"/>
                  <a:sym typeface="Calibri"/>
                </a:rPr>
                <a:t>aux usagers pour les décisions qui les concernent dans leur vie quotidienne via des enquêtes de satisfaction</a:t>
              </a:r>
              <a:endParaRPr sz="2000" b="0" i="0" u="none" strike="noStrike" cap="none" dirty="0">
                <a:solidFill>
                  <a:srgbClr val="455F51"/>
                </a:solidFill>
                <a:latin typeface="Calibri"/>
                <a:ea typeface="Calibri"/>
                <a:cs typeface="Calibri"/>
                <a:sym typeface="Calibri"/>
              </a:endParaRPr>
            </a:p>
          </p:txBody>
        </p:sp>
        <p:cxnSp>
          <p:nvCxnSpPr>
            <p:cNvPr id="141" name="Google Shape;141;p5"/>
            <p:cNvCxnSpPr/>
            <p:nvPr/>
          </p:nvCxnSpPr>
          <p:spPr>
            <a:xfrm>
              <a:off x="6335106" y="457315"/>
              <a:ext cx="437037" cy="0"/>
            </a:xfrm>
            <a:prstGeom prst="straightConnector1">
              <a:avLst/>
            </a:prstGeom>
            <a:solidFill>
              <a:srgbClr val="62A534"/>
            </a:solidFill>
            <a:ln w="25400" cap="flat" cmpd="sng">
              <a:solidFill>
                <a:srgbClr val="C4D8BD"/>
              </a:solidFill>
              <a:prstDash val="solid"/>
              <a:round/>
              <a:headEnd type="none" w="sm" len="sm"/>
              <a:tailEnd type="none" w="sm" len="sm"/>
            </a:ln>
          </p:spPr>
        </p:cxnSp>
        <p:cxnSp>
          <p:nvCxnSpPr>
            <p:cNvPr id="142" name="Google Shape;142;p5"/>
            <p:cNvCxnSpPr/>
            <p:nvPr/>
          </p:nvCxnSpPr>
          <p:spPr>
            <a:xfrm rot="5400000">
              <a:off x="4232957" y="665637"/>
              <a:ext cx="2307557" cy="1890915"/>
            </a:xfrm>
            <a:prstGeom prst="straightConnector1">
              <a:avLst/>
            </a:prstGeom>
            <a:solidFill>
              <a:srgbClr val="62A534"/>
            </a:solidFill>
            <a:ln w="25400" cap="flat" cmpd="sng">
              <a:solidFill>
                <a:srgbClr val="C4D8BD"/>
              </a:solidFill>
              <a:prstDash val="solid"/>
              <a:round/>
              <a:headEnd type="none" w="sm" len="sm"/>
              <a:tailEnd type="none" w="sm" len="sm"/>
            </a:ln>
          </p:spPr>
        </p:cxnSp>
        <p:sp>
          <p:nvSpPr>
            <p:cNvPr id="143" name="Google Shape;143;p5"/>
            <p:cNvSpPr/>
            <p:nvPr/>
          </p:nvSpPr>
          <p:spPr>
            <a:xfrm>
              <a:off x="6729812" y="1586397"/>
              <a:ext cx="6791753" cy="6172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txBox="1"/>
            <p:nvPr/>
          </p:nvSpPr>
          <p:spPr>
            <a:xfrm>
              <a:off x="6729812" y="1586397"/>
              <a:ext cx="6791753" cy="617213"/>
            </a:xfrm>
            <a:prstGeom prst="rect">
              <a:avLst/>
            </a:prstGeom>
            <a:noFill/>
            <a:ln>
              <a:noFill/>
            </a:ln>
          </p:spPr>
          <p:txBody>
            <a:bodyPr spcFirstLastPara="1" wrap="square" lIns="142225"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1" i="0" u="none" strike="noStrike" cap="none" dirty="0">
                  <a:solidFill>
                    <a:srgbClr val="44C1A3"/>
                  </a:solidFill>
                  <a:latin typeface="Calibri"/>
                  <a:ea typeface="Calibri"/>
                  <a:cs typeface="Calibri"/>
                  <a:sym typeface="Calibri"/>
                </a:rPr>
                <a:t>SOUTENIR </a:t>
              </a:r>
              <a:r>
                <a:rPr lang="fr-FR" sz="2000" b="0" i="0" u="none" strike="noStrike" cap="none" dirty="0">
                  <a:solidFill>
                    <a:srgbClr val="455F51"/>
                  </a:solidFill>
                  <a:latin typeface="Calibri"/>
                  <a:ea typeface="Calibri"/>
                  <a:cs typeface="Calibri"/>
                  <a:sym typeface="Calibri"/>
                </a:rPr>
                <a:t>les professionnels du handicap par la mise à disposition d’outils référentiels, par nos formations, </a:t>
              </a:r>
              <a:r>
                <a:rPr lang="fr-FR" sz="2000" dirty="0">
                  <a:solidFill>
                    <a:srgbClr val="455F51"/>
                  </a:solidFill>
                  <a:latin typeface="Calibri"/>
                  <a:ea typeface="Calibri"/>
                  <a:cs typeface="Calibri"/>
                  <a:sym typeface="Calibri"/>
                </a:rPr>
                <a:t>et appuis à la mise en place d’enquête de satisfaction dans le service</a:t>
              </a:r>
              <a:endParaRPr sz="2000" b="0" i="0" u="none" strike="noStrike" cap="none" dirty="0">
                <a:solidFill>
                  <a:srgbClr val="455F51"/>
                </a:solidFill>
                <a:latin typeface="Calibri"/>
                <a:ea typeface="Calibri"/>
                <a:cs typeface="Calibri"/>
                <a:sym typeface="Calibri"/>
              </a:endParaRPr>
            </a:p>
          </p:txBody>
        </p:sp>
        <p:cxnSp>
          <p:nvCxnSpPr>
            <p:cNvPr id="145" name="Google Shape;145;p5"/>
            <p:cNvCxnSpPr/>
            <p:nvPr/>
          </p:nvCxnSpPr>
          <p:spPr>
            <a:xfrm>
              <a:off x="6378812" y="943665"/>
              <a:ext cx="437037" cy="0"/>
            </a:xfrm>
            <a:prstGeom prst="straightConnector1">
              <a:avLst/>
            </a:prstGeom>
            <a:solidFill>
              <a:srgbClr val="62A534"/>
            </a:solidFill>
            <a:ln w="25400" cap="flat" cmpd="sng">
              <a:solidFill>
                <a:srgbClr val="C4D8BD"/>
              </a:solidFill>
              <a:prstDash val="solid"/>
              <a:round/>
              <a:headEnd type="none" w="sm" len="sm"/>
              <a:tailEnd type="none" w="sm" len="sm"/>
            </a:ln>
          </p:spPr>
        </p:cxnSp>
        <p:cxnSp>
          <p:nvCxnSpPr>
            <p:cNvPr id="146" name="Google Shape;146;p5"/>
            <p:cNvCxnSpPr/>
            <p:nvPr/>
          </p:nvCxnSpPr>
          <p:spPr>
            <a:xfrm rot="5400000">
              <a:off x="4616910" y="1100617"/>
              <a:ext cx="1921332" cy="1602470"/>
            </a:xfrm>
            <a:prstGeom prst="straightConnector1">
              <a:avLst/>
            </a:prstGeom>
            <a:solidFill>
              <a:srgbClr val="62A534"/>
            </a:solidFill>
            <a:ln w="25400" cap="flat" cmpd="sng">
              <a:solidFill>
                <a:srgbClr val="C4D8BD"/>
              </a:solidFill>
              <a:prstDash val="solid"/>
              <a:round/>
              <a:headEnd type="none" w="sm" len="sm"/>
              <a:tailEnd type="none" w="sm" len="sm"/>
            </a:ln>
          </p:spPr>
        </p:cxnSp>
        <p:sp>
          <p:nvSpPr>
            <p:cNvPr id="147" name="Google Shape;147;p5"/>
            <p:cNvSpPr/>
            <p:nvPr/>
          </p:nvSpPr>
          <p:spPr>
            <a:xfrm>
              <a:off x="6772144" y="1453994"/>
              <a:ext cx="1748149" cy="6172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a:off x="6772144" y="1453994"/>
              <a:ext cx="1748149" cy="617213"/>
            </a:xfrm>
            <a:prstGeom prst="rect">
              <a:avLst/>
            </a:prstGeom>
            <a:noFill/>
            <a:ln>
              <a:noFill/>
            </a:ln>
          </p:spPr>
          <p:txBody>
            <a:bodyPr spcFirstLastPara="1" wrap="square" lIns="263125" tIns="46975" rIns="46975" bIns="46975" anchor="ctr" anchorCtr="0">
              <a:noAutofit/>
            </a:bodyPr>
            <a:lstStyle/>
            <a:p>
              <a:pPr marL="0" marR="0" lvl="0" indent="0" algn="l" rtl="0">
                <a:lnSpc>
                  <a:spcPct val="90000"/>
                </a:lnSpc>
                <a:spcBef>
                  <a:spcPts val="0"/>
                </a:spcBef>
                <a:spcAft>
                  <a:spcPts val="0"/>
                </a:spcAft>
                <a:buClr>
                  <a:srgbClr val="000000"/>
                </a:buClr>
                <a:buSzPts val="3700"/>
                <a:buFont typeface="Arial"/>
                <a:buNone/>
              </a:pPr>
              <a:endParaRPr sz="3700" b="0" i="0" u="none" strike="noStrike" cap="none">
                <a:solidFill>
                  <a:srgbClr val="000000"/>
                </a:solidFill>
                <a:latin typeface="Calibri"/>
                <a:ea typeface="Calibri"/>
                <a:cs typeface="Calibri"/>
                <a:sym typeface="Calibri"/>
              </a:endParaRPr>
            </a:p>
          </p:txBody>
        </p:sp>
        <p:cxnSp>
          <p:nvCxnSpPr>
            <p:cNvPr id="149" name="Google Shape;149;p5"/>
            <p:cNvCxnSpPr/>
            <p:nvPr/>
          </p:nvCxnSpPr>
          <p:spPr>
            <a:xfrm>
              <a:off x="6335106" y="1762600"/>
              <a:ext cx="437037" cy="0"/>
            </a:xfrm>
            <a:prstGeom prst="straightConnector1">
              <a:avLst/>
            </a:prstGeom>
            <a:solidFill>
              <a:srgbClr val="62A534"/>
            </a:solidFill>
            <a:ln w="25400" cap="flat" cmpd="sng">
              <a:solidFill>
                <a:srgbClr val="C4D8BD"/>
              </a:solidFill>
              <a:prstDash val="solid"/>
              <a:round/>
              <a:headEnd type="none" w="sm" len="sm"/>
              <a:tailEnd type="none" w="sm" len="sm"/>
            </a:ln>
          </p:spPr>
        </p:cxnSp>
        <p:cxnSp>
          <p:nvCxnSpPr>
            <p:cNvPr id="150" name="Google Shape;150;p5"/>
            <p:cNvCxnSpPr/>
            <p:nvPr/>
          </p:nvCxnSpPr>
          <p:spPr>
            <a:xfrm rot="5400000">
              <a:off x="4904537" y="1847094"/>
              <a:ext cx="1515062" cy="1346075"/>
            </a:xfrm>
            <a:prstGeom prst="straightConnector1">
              <a:avLst/>
            </a:prstGeom>
            <a:solidFill>
              <a:srgbClr val="62A534"/>
            </a:solidFill>
            <a:ln w="25400" cap="flat" cmpd="sng">
              <a:solidFill>
                <a:srgbClr val="C4D8BD"/>
              </a:solidFill>
              <a:prstDash val="solid"/>
              <a:round/>
              <a:headEnd type="none" w="sm" len="sm"/>
              <a:tailEnd type="none" w="sm" len="sm"/>
            </a:ln>
          </p:spPr>
        </p:cxnSp>
        <p:sp>
          <p:nvSpPr>
            <p:cNvPr id="151" name="Google Shape;151;p5"/>
            <p:cNvSpPr/>
            <p:nvPr/>
          </p:nvSpPr>
          <p:spPr>
            <a:xfrm>
              <a:off x="6729812" y="2312635"/>
              <a:ext cx="6694765" cy="4751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txBox="1"/>
            <p:nvPr/>
          </p:nvSpPr>
          <p:spPr>
            <a:xfrm>
              <a:off x="6729812" y="2412532"/>
              <a:ext cx="6694765" cy="475186"/>
            </a:xfrm>
            <a:prstGeom prst="rect">
              <a:avLst/>
            </a:prstGeom>
            <a:noFill/>
            <a:ln>
              <a:noFill/>
            </a:ln>
          </p:spPr>
          <p:txBody>
            <a:bodyPr spcFirstLastPara="1" wrap="square" lIns="142225"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1" i="0" u="none" strike="noStrike" cap="none" dirty="0">
                  <a:solidFill>
                    <a:srgbClr val="4EB3CF"/>
                  </a:solidFill>
                  <a:latin typeface="Calibri"/>
                  <a:ea typeface="Calibri"/>
                  <a:cs typeface="Calibri"/>
                  <a:sym typeface="Calibri"/>
                </a:rPr>
                <a:t>S’ASSOCIER </a:t>
              </a:r>
              <a:r>
                <a:rPr lang="fr-FR" sz="2000" b="0" i="0" u="none" strike="noStrike" cap="none" dirty="0">
                  <a:solidFill>
                    <a:srgbClr val="455F51"/>
                  </a:solidFill>
                  <a:latin typeface="Calibri"/>
                  <a:ea typeface="Calibri"/>
                  <a:cs typeface="Calibri"/>
                  <a:sym typeface="Calibri"/>
                </a:rPr>
                <a:t>à tous partenaires nous permettant de réaliser nos missions</a:t>
              </a:r>
              <a:endParaRPr sz="2000" b="0" i="1" u="none" strike="noStrike" cap="none" dirty="0">
                <a:solidFill>
                  <a:srgbClr val="455F51"/>
                </a:solidFill>
                <a:highlight>
                  <a:srgbClr val="FF0000"/>
                </a:highlight>
                <a:latin typeface="Calibri"/>
                <a:ea typeface="Calibri"/>
                <a:cs typeface="Calibri"/>
                <a:sym typeface="Calibri"/>
              </a:endParaRPr>
            </a:p>
          </p:txBody>
        </p:sp>
        <p:cxnSp>
          <p:nvCxnSpPr>
            <p:cNvPr id="153" name="Google Shape;153;p5"/>
            <p:cNvCxnSpPr/>
            <p:nvPr/>
          </p:nvCxnSpPr>
          <p:spPr>
            <a:xfrm>
              <a:off x="6189427" y="2549965"/>
              <a:ext cx="437037" cy="0"/>
            </a:xfrm>
            <a:prstGeom prst="straightConnector1">
              <a:avLst/>
            </a:prstGeom>
            <a:solidFill>
              <a:srgbClr val="62A534"/>
            </a:solidFill>
            <a:ln w="25400" cap="flat" cmpd="sng">
              <a:solidFill>
                <a:srgbClr val="C4D8BD"/>
              </a:solidFill>
              <a:prstDash val="solid"/>
              <a:round/>
              <a:headEnd type="none" w="sm" len="sm"/>
              <a:tailEnd type="none" w="sm" len="sm"/>
            </a:ln>
          </p:spPr>
        </p:cxnSp>
        <p:cxnSp>
          <p:nvCxnSpPr>
            <p:cNvPr id="154" name="Google Shape;154;p5"/>
            <p:cNvCxnSpPr/>
            <p:nvPr/>
          </p:nvCxnSpPr>
          <p:spPr>
            <a:xfrm rot="5400000">
              <a:off x="5124801" y="2578391"/>
              <a:ext cx="1156109" cy="1043062"/>
            </a:xfrm>
            <a:prstGeom prst="straightConnector1">
              <a:avLst/>
            </a:prstGeom>
            <a:solidFill>
              <a:srgbClr val="62A534"/>
            </a:solidFill>
            <a:ln w="25400" cap="flat" cmpd="sng">
              <a:solidFill>
                <a:srgbClr val="C4D8BD"/>
              </a:solidFill>
              <a:prstDash val="solid"/>
              <a:round/>
              <a:headEnd type="none" w="sm" len="sm"/>
              <a:tailEnd type="none" w="sm" len="sm"/>
            </a:ln>
          </p:spPr>
        </p:cxnSp>
        <p:sp>
          <p:nvSpPr>
            <p:cNvPr id="155" name="Google Shape;155;p5"/>
            <p:cNvSpPr/>
            <p:nvPr/>
          </p:nvSpPr>
          <p:spPr>
            <a:xfrm>
              <a:off x="6720486" y="2847337"/>
              <a:ext cx="7013505" cy="12062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
            <p:cNvSpPr txBox="1"/>
            <p:nvPr/>
          </p:nvSpPr>
          <p:spPr>
            <a:xfrm>
              <a:off x="6720486" y="2847337"/>
              <a:ext cx="7013505" cy="1206281"/>
            </a:xfrm>
            <a:prstGeom prst="rect">
              <a:avLst/>
            </a:prstGeom>
            <a:noFill/>
            <a:ln>
              <a:noFill/>
            </a:ln>
          </p:spPr>
          <p:txBody>
            <a:bodyPr spcFirstLastPara="1" wrap="square" lIns="142225" tIns="25400" rIns="25400" bIns="254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FR" sz="2000" b="1" i="0" u="none" strike="noStrike" cap="none" dirty="0">
                  <a:solidFill>
                    <a:srgbClr val="51C3F9"/>
                  </a:solidFill>
                  <a:latin typeface="Calibri"/>
                  <a:ea typeface="Calibri"/>
                  <a:cs typeface="Calibri"/>
                  <a:sym typeface="Calibri"/>
                </a:rPr>
                <a:t>ÊTRE UN LIEN </a:t>
              </a:r>
              <a:r>
                <a:rPr lang="fr-FR" sz="2000" b="0" i="0" u="none" strike="noStrike" cap="none" dirty="0">
                  <a:solidFill>
                    <a:srgbClr val="455F51"/>
                  </a:solidFill>
                  <a:latin typeface="Calibri"/>
                  <a:ea typeface="Calibri"/>
                  <a:cs typeface="Calibri"/>
                  <a:sym typeface="Calibri"/>
                </a:rPr>
                <a:t>entre les différents intervenants que sont les professionnels, les personnes en situation de handicap, les familles, les services, les associations, les pouvoirs publics, les politiques, …</a:t>
              </a:r>
              <a:endParaRPr sz="2000" b="0" i="0" u="none" strike="noStrike" cap="none" dirty="0">
                <a:solidFill>
                  <a:srgbClr val="455F51"/>
                </a:solidFill>
                <a:latin typeface="Calibri"/>
                <a:ea typeface="Calibri"/>
                <a:cs typeface="Calibri"/>
                <a:sym typeface="Calibri"/>
              </a:endParaRPr>
            </a:p>
          </p:txBody>
        </p:sp>
        <p:cxnSp>
          <p:nvCxnSpPr>
            <p:cNvPr id="157" name="Google Shape;157;p5"/>
            <p:cNvCxnSpPr/>
            <p:nvPr/>
          </p:nvCxnSpPr>
          <p:spPr>
            <a:xfrm>
              <a:off x="6335106" y="3021268"/>
              <a:ext cx="437037" cy="0"/>
            </a:xfrm>
            <a:prstGeom prst="straightConnector1">
              <a:avLst/>
            </a:prstGeom>
            <a:solidFill>
              <a:srgbClr val="62A534"/>
            </a:solidFill>
            <a:ln w="25400" cap="flat" cmpd="sng">
              <a:solidFill>
                <a:srgbClr val="C4D8BD"/>
              </a:solidFill>
              <a:prstDash val="solid"/>
              <a:round/>
              <a:headEnd type="none" w="sm" len="sm"/>
              <a:tailEnd type="none" w="sm" len="sm"/>
            </a:ln>
          </p:spPr>
        </p:cxnSp>
        <p:cxnSp>
          <p:nvCxnSpPr>
            <p:cNvPr id="158" name="Google Shape;158;p5"/>
            <p:cNvCxnSpPr/>
            <p:nvPr/>
          </p:nvCxnSpPr>
          <p:spPr>
            <a:xfrm rot="5400000">
              <a:off x="5548439" y="3050404"/>
              <a:ext cx="815803" cy="757531"/>
            </a:xfrm>
            <a:prstGeom prst="straightConnector1">
              <a:avLst/>
            </a:prstGeom>
            <a:solidFill>
              <a:srgbClr val="62A534"/>
            </a:solidFill>
            <a:ln w="25400" cap="flat" cmpd="sng">
              <a:solidFill>
                <a:srgbClr val="C4D8BD"/>
              </a:solidFill>
              <a:prstDash val="solid"/>
              <a:round/>
              <a:headEnd type="none" w="sm" len="sm"/>
              <a:tailEnd type="none" w="sm" len="sm"/>
            </a:ln>
          </p:spPr>
        </p:cxnSp>
      </p:grpSp>
      <p:sp>
        <p:nvSpPr>
          <p:cNvPr id="159" name="Google Shape;159;p5"/>
          <p:cNvSpPr/>
          <p:nvPr/>
        </p:nvSpPr>
        <p:spPr>
          <a:xfrm>
            <a:off x="4466947" y="1687171"/>
            <a:ext cx="770114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63A537"/>
                </a:solidFill>
                <a:latin typeface="Calibri"/>
                <a:ea typeface="Calibri"/>
                <a:cs typeface="Calibri"/>
                <a:sym typeface="Calibri"/>
              </a:rPr>
              <a:t>PROMOUVOIR </a:t>
            </a:r>
            <a:r>
              <a:rPr lang="fr-FR" sz="2000" b="0" i="0" u="none" strike="noStrike" cap="none">
                <a:solidFill>
                  <a:srgbClr val="455F51"/>
                </a:solidFill>
                <a:latin typeface="Calibri"/>
                <a:ea typeface="Calibri"/>
                <a:cs typeface="Calibri"/>
                <a:sym typeface="Calibri"/>
              </a:rPr>
              <a:t>la qualité de vie des personnes en situation de handicap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333184" y="915070"/>
            <a:ext cx="11326391" cy="10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600"/>
              <a:buFont typeface="Arial"/>
              <a:buNone/>
            </a:pPr>
            <a:r>
              <a:rPr lang="fr-FR" sz="2800">
                <a:solidFill>
                  <a:srgbClr val="0070C0"/>
                </a:solidFill>
                <a:latin typeface="Calibri"/>
                <a:ea typeface="Calibri"/>
                <a:cs typeface="Calibri"/>
                <a:sym typeface="Calibri"/>
              </a:rPr>
              <a:t>Le réseau CapSmile : </a:t>
            </a:r>
            <a:endParaRPr sz="2800">
              <a:solidFill>
                <a:srgbClr val="0070C0"/>
              </a:solidFill>
              <a:latin typeface="Calibri"/>
              <a:ea typeface="Calibri"/>
              <a:cs typeface="Calibri"/>
              <a:sym typeface="Calibri"/>
            </a:endParaRPr>
          </a:p>
        </p:txBody>
      </p:sp>
      <p:sp>
        <p:nvSpPr>
          <p:cNvPr id="167" name="Google Shape;167;p7"/>
          <p:cNvSpPr txBox="1"/>
          <p:nvPr/>
        </p:nvSpPr>
        <p:spPr>
          <a:xfrm>
            <a:off x="7391400" y="1872142"/>
            <a:ext cx="4788928"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rgbClr val="EF2934"/>
                </a:solidFill>
                <a:latin typeface="Calibri"/>
                <a:ea typeface="Calibri"/>
                <a:cs typeface="Calibri"/>
                <a:sym typeface="Calibri"/>
              </a:rPr>
              <a:t>Plus de </a:t>
            </a:r>
            <a:r>
              <a:rPr lang="fr-FR" sz="2400" b="1" dirty="0">
                <a:solidFill>
                  <a:srgbClr val="EF2934"/>
                </a:solidFill>
                <a:latin typeface="Calibri"/>
                <a:ea typeface="Calibri"/>
                <a:cs typeface="Calibri"/>
                <a:sym typeface="Calibri"/>
              </a:rPr>
              <a:t>80</a:t>
            </a:r>
            <a:r>
              <a:rPr lang="fr-FR" sz="2400" b="1" i="0" u="none" strike="noStrike" cap="none" dirty="0">
                <a:solidFill>
                  <a:srgbClr val="EF2934"/>
                </a:solidFill>
                <a:latin typeface="Calibri"/>
                <a:ea typeface="Calibri"/>
                <a:cs typeface="Calibri"/>
                <a:sym typeface="Calibri"/>
              </a:rPr>
              <a:t> services adhérents</a:t>
            </a: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455F51"/>
                </a:solidFill>
                <a:latin typeface="Calibri"/>
                <a:ea typeface="Calibri"/>
                <a:cs typeface="Calibri"/>
                <a:sym typeface="Calibri"/>
              </a:rPr>
              <a:t>Liste complète de nos adhérents: </a:t>
            </a:r>
            <a:r>
              <a:rPr lang="fr-FR" sz="1600" b="0" i="0" u="sng" strike="noStrike" cap="none"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www.capsmile.be</a:t>
            </a:r>
            <a:endParaRPr sz="1600" b="0" i="0" u="none"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455F51"/>
              </a:solidFill>
              <a:latin typeface="Calibri"/>
              <a:ea typeface="Calibri"/>
              <a:cs typeface="Calibri"/>
              <a:sym typeface="Calibri"/>
            </a:endParaRPr>
          </a:p>
        </p:txBody>
      </p:sp>
      <p:pic>
        <p:nvPicPr>
          <p:cNvPr id="2" name="Google Shape;171;p6">
            <a:extLst>
              <a:ext uri="{FF2B5EF4-FFF2-40B4-BE49-F238E27FC236}">
                <a16:creationId xmlns:a16="http://schemas.microsoft.com/office/drawing/2014/main" id="{9BF7874E-A52C-F96D-8B48-6FF0BEE882B7}"/>
              </a:ext>
            </a:extLst>
          </p:cNvPr>
          <p:cNvPicPr preferRelativeResize="0"/>
          <p:nvPr/>
        </p:nvPicPr>
        <p:blipFill>
          <a:blip r:embed="rId4">
            <a:alphaModFix/>
          </a:blip>
          <a:stretch>
            <a:fillRect/>
          </a:stretch>
        </p:blipFill>
        <p:spPr>
          <a:xfrm>
            <a:off x="587375" y="1608850"/>
            <a:ext cx="6155251" cy="4880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DA60F-204E-53C1-A2A2-8064C1332DC6}"/>
              </a:ext>
            </a:extLst>
          </p:cNvPr>
          <p:cNvSpPr>
            <a:spLocks noGrp="1"/>
          </p:cNvSpPr>
          <p:nvPr>
            <p:ph type="ctrTitle"/>
          </p:nvPr>
        </p:nvSpPr>
        <p:spPr>
          <a:xfrm>
            <a:off x="190005" y="2339439"/>
            <a:ext cx="12001995" cy="1519595"/>
          </a:xfrm>
        </p:spPr>
        <p:txBody>
          <a:bodyPr>
            <a:normAutofit/>
          </a:bodyPr>
          <a:lstStyle/>
          <a:p>
            <a:pPr algn="ctr"/>
            <a:r>
              <a:rPr lang="fr-FR" sz="6600" dirty="0"/>
              <a:t>Vous  !!! </a:t>
            </a:r>
          </a:p>
        </p:txBody>
      </p:sp>
    </p:spTree>
    <p:extLst>
      <p:ext uri="{BB962C8B-B14F-4D97-AF65-F5344CB8AC3E}">
        <p14:creationId xmlns:p14="http://schemas.microsoft.com/office/powerpoint/2010/main" val="13480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525953" y="1629229"/>
            <a:ext cx="11494308" cy="4250363"/>
          </a:xfrm>
          <a:prstGeom prst="rect">
            <a:avLst/>
          </a:prstGeom>
          <a:noFill/>
          <a:ln>
            <a:noFill/>
          </a:ln>
        </p:spPr>
        <p:txBody>
          <a:bodyPr spcFirstLastPara="1" wrap="square" lIns="91425" tIns="45700" rIns="91425" bIns="45700" anchor="t" anchorCtr="0">
            <a:normAutofit fontScale="92500" lnSpcReduction="10000"/>
          </a:bodyPr>
          <a:lstStyle/>
          <a:p>
            <a:pPr marL="624078" marR="0" lvl="0" indent="-514350" algn="l" rtl="0">
              <a:lnSpc>
                <a:spcPct val="100000"/>
              </a:lnSpc>
              <a:spcBef>
                <a:spcPts val="0"/>
              </a:spcBef>
              <a:spcAft>
                <a:spcPts val="0"/>
              </a:spcAft>
              <a:buClr>
                <a:srgbClr val="455F51"/>
              </a:buClr>
              <a:buSzPts val="2000"/>
              <a:buFont typeface="+mj-lt"/>
              <a:buAutoNum type="arabicPeriod"/>
            </a:pPr>
            <a:r>
              <a:rPr lang="fr-FR" sz="2000" b="1" i="0" u="none" strike="noStrike" cap="none" dirty="0">
                <a:solidFill>
                  <a:srgbClr val="455F51"/>
                </a:solidFill>
                <a:latin typeface="Calibri"/>
                <a:ea typeface="Calibri"/>
                <a:cs typeface="Calibri"/>
                <a:sym typeface="Calibri"/>
              </a:rPr>
              <a:t>Présentation </a:t>
            </a:r>
            <a:r>
              <a:rPr lang="nl-BE" sz="2000" b="1" i="0" u="none" strike="noStrike" cap="none" dirty="0">
                <a:solidFill>
                  <a:srgbClr val="455F51"/>
                </a:solidFill>
                <a:latin typeface="Calibri"/>
                <a:ea typeface="Calibri"/>
                <a:cs typeface="Calibri"/>
                <a:sym typeface="Calibri"/>
              </a:rPr>
              <a:t>du projet et des partenaires</a:t>
            </a:r>
          </a:p>
          <a:p>
            <a:pPr marL="452628" marR="0" lvl="0" indent="-342900" algn="l" rtl="0">
              <a:lnSpc>
                <a:spcPct val="100000"/>
              </a:lnSpc>
              <a:spcBef>
                <a:spcPts val="0"/>
              </a:spcBef>
              <a:spcAft>
                <a:spcPts val="0"/>
              </a:spcAft>
              <a:buClr>
                <a:srgbClr val="455F51"/>
              </a:buClr>
              <a:buSzPts val="2000"/>
              <a:buFont typeface="+mj-lt"/>
              <a:buAutoNum type="arabicPeriod"/>
            </a:pPr>
            <a:endParaRPr sz="1400" b="0" i="0" u="none" strike="noStrike" cap="none" dirty="0">
              <a:solidFill>
                <a:srgbClr val="000000"/>
              </a:solidFill>
              <a:latin typeface="Arial"/>
              <a:ea typeface="Arial"/>
              <a:cs typeface="Arial"/>
              <a:sym typeface="Arial"/>
            </a:endParaRPr>
          </a:p>
          <a:p>
            <a:pPr marL="624078" indent="-514350">
              <a:buClr>
                <a:srgbClr val="455F51"/>
              </a:buClr>
              <a:buSzPts val="2000"/>
              <a:buFont typeface="+mj-lt"/>
              <a:buAutoNum type="arabicPeriod"/>
            </a:pPr>
            <a:r>
              <a:rPr lang="fr-BE" sz="2100" b="1" dirty="0">
                <a:solidFill>
                  <a:srgbClr val="455F51"/>
                </a:solidFill>
                <a:latin typeface="Calibri"/>
                <a:cs typeface="Calibri"/>
              </a:rPr>
              <a:t>Présentation du questionnaire destiné aux usagers</a:t>
            </a:r>
          </a:p>
          <a:p>
            <a:pPr marL="566928" indent="-457200">
              <a:buClr>
                <a:srgbClr val="455F51"/>
              </a:buClr>
              <a:buSzPts val="2000"/>
              <a:buFont typeface="+mj-lt"/>
              <a:buAutoNum type="arabicPeriod"/>
            </a:pPr>
            <a:endParaRPr lang="fr-BE" sz="2100" b="1" dirty="0">
              <a:solidFill>
                <a:srgbClr val="455F51"/>
              </a:solidFill>
              <a:latin typeface="Calibri"/>
              <a:cs typeface="Calibri"/>
            </a:endParaRPr>
          </a:p>
          <a:p>
            <a:pPr marL="624078" indent="-514350">
              <a:buClr>
                <a:srgbClr val="455F51"/>
              </a:buClr>
              <a:buSzPts val="2000"/>
              <a:buFont typeface="+mj-lt"/>
              <a:buAutoNum type="arabicPeriod"/>
            </a:pPr>
            <a:r>
              <a:rPr lang="fr-BE" sz="2100" b="1" dirty="0">
                <a:solidFill>
                  <a:srgbClr val="455F51"/>
                </a:solidFill>
                <a:latin typeface="Calibri"/>
                <a:cs typeface="Calibri"/>
              </a:rPr>
              <a:t>Inscription des usagers </a:t>
            </a:r>
          </a:p>
          <a:p>
            <a:pPr marL="566928" indent="-457200">
              <a:buClr>
                <a:srgbClr val="455F51"/>
              </a:buClr>
              <a:buSzPts val="2000"/>
              <a:buFont typeface="+mj-lt"/>
              <a:buAutoNum type="arabicPeriod"/>
            </a:pPr>
            <a:endParaRPr lang="fr-BE" sz="2100" b="1" dirty="0">
              <a:solidFill>
                <a:srgbClr val="455F51"/>
              </a:solidFill>
              <a:latin typeface="Calibri"/>
              <a:cs typeface="Calibri"/>
            </a:endParaRPr>
          </a:p>
          <a:p>
            <a:pPr marL="624078" indent="-514350">
              <a:buClr>
                <a:srgbClr val="455F51"/>
              </a:buClr>
              <a:buSzPts val="2000"/>
              <a:buFont typeface="+mj-lt"/>
              <a:buAutoNum type="arabicPeriod"/>
            </a:pPr>
            <a:r>
              <a:rPr lang="fr-BE" sz="2100" b="1" dirty="0">
                <a:solidFill>
                  <a:srgbClr val="455F51"/>
                </a:solidFill>
                <a:latin typeface="Calibri"/>
                <a:cs typeface="Calibri"/>
              </a:rPr>
              <a:t>Accès et remplissage du questionnaire</a:t>
            </a:r>
          </a:p>
          <a:p>
            <a:pPr marL="566928" indent="-457200">
              <a:buClr>
                <a:srgbClr val="455F51"/>
              </a:buClr>
              <a:buSzPts val="2000"/>
              <a:buFont typeface="+mj-lt"/>
              <a:buAutoNum type="arabicPeriod"/>
            </a:pPr>
            <a:endParaRPr lang="fr-BE" sz="2100" b="1" dirty="0">
              <a:solidFill>
                <a:srgbClr val="455F51"/>
              </a:solidFill>
              <a:latin typeface="Calibri"/>
              <a:cs typeface="Calibri"/>
            </a:endParaRPr>
          </a:p>
          <a:p>
            <a:pPr marL="624078" indent="-514350">
              <a:buClr>
                <a:srgbClr val="455F51"/>
              </a:buClr>
              <a:buSzPts val="2000"/>
              <a:buFont typeface="+mj-lt"/>
              <a:buAutoNum type="arabicPeriod"/>
            </a:pPr>
            <a:r>
              <a:rPr lang="fr-BE" sz="2100" b="1" dirty="0">
                <a:solidFill>
                  <a:srgbClr val="455F51"/>
                </a:solidFill>
                <a:latin typeface="Calibri"/>
                <a:cs typeface="Calibri"/>
              </a:rPr>
              <a:t>Consignes pour le/s accompagnant/s</a:t>
            </a:r>
          </a:p>
          <a:p>
            <a:pPr marL="566928" indent="-457200">
              <a:buClr>
                <a:srgbClr val="455F51"/>
              </a:buClr>
              <a:buSzPts val="2000"/>
              <a:buFont typeface="+mj-lt"/>
              <a:buAutoNum type="arabicPeriod"/>
            </a:pPr>
            <a:endParaRPr lang="fr-BE" sz="2100" b="1" dirty="0">
              <a:solidFill>
                <a:srgbClr val="455F51"/>
              </a:solidFill>
              <a:latin typeface="Calibri"/>
              <a:cs typeface="Calibri"/>
            </a:endParaRPr>
          </a:p>
          <a:p>
            <a:pPr marL="624078" indent="-514350">
              <a:buClr>
                <a:srgbClr val="455F51"/>
              </a:buClr>
              <a:buSzPts val="2000"/>
              <a:buFont typeface="+mj-lt"/>
              <a:buAutoNum type="arabicPeriod"/>
            </a:pPr>
            <a:r>
              <a:rPr lang="fr-BE" sz="2100" b="1" dirty="0">
                <a:solidFill>
                  <a:srgbClr val="455F51"/>
                </a:solidFill>
                <a:latin typeface="Calibri"/>
                <a:cs typeface="Calibri"/>
              </a:rPr>
              <a:t>Utilisation et diffusion des résultats de l'enquête</a:t>
            </a:r>
          </a:p>
          <a:p>
            <a:pPr marL="566928" indent="-457200">
              <a:buClr>
                <a:srgbClr val="455F51"/>
              </a:buClr>
              <a:buSzPts val="2000"/>
              <a:buFont typeface="+mj-lt"/>
              <a:buAutoNum type="arabicPeriod"/>
            </a:pPr>
            <a:endParaRPr lang="fr-BE" sz="2100" b="1" dirty="0">
              <a:solidFill>
                <a:srgbClr val="455F51"/>
              </a:solidFill>
              <a:latin typeface="Calibri"/>
              <a:cs typeface="Calibri"/>
            </a:endParaRPr>
          </a:p>
          <a:p>
            <a:pPr marL="624078" indent="-514350">
              <a:buClr>
                <a:srgbClr val="455F51"/>
              </a:buClr>
              <a:buSzPts val="2000"/>
              <a:buFont typeface="+mj-lt"/>
              <a:buAutoNum type="arabicPeriod"/>
            </a:pPr>
            <a:r>
              <a:rPr lang="fr-BE" sz="2100" b="1" dirty="0">
                <a:solidFill>
                  <a:srgbClr val="455F51"/>
                </a:solidFill>
                <a:latin typeface="Calibri"/>
                <a:cs typeface="Calibri"/>
              </a:rPr>
              <a:t>Contacts</a:t>
            </a:r>
          </a:p>
          <a:p>
            <a:pPr marL="109728">
              <a:buClr>
                <a:srgbClr val="455F51"/>
              </a:buClr>
              <a:buSzPts val="2000"/>
            </a:pPr>
            <a:br>
              <a:rPr lang="fr-BE" sz="2100" b="1" dirty="0">
                <a:solidFill>
                  <a:srgbClr val="455F51"/>
                </a:solidFill>
                <a:latin typeface="Calibri"/>
                <a:cs typeface="Calibri"/>
              </a:rPr>
            </a:br>
            <a:endParaRPr sz="2100" b="1" dirty="0">
              <a:solidFill>
                <a:srgbClr val="455F51"/>
              </a:solidFill>
              <a:latin typeface="Calibri"/>
              <a:cs typeface="Calibri"/>
              <a:sym typeface="Calibri"/>
            </a:endParaRPr>
          </a:p>
          <a:p>
            <a:pPr marL="109728"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455F51"/>
              </a:solidFill>
              <a:latin typeface="Calibri"/>
              <a:ea typeface="Calibri"/>
              <a:cs typeface="Calibri"/>
              <a:sym typeface="Calibri"/>
            </a:endParaRPr>
          </a:p>
          <a:p>
            <a:pPr marL="411481" marR="0" lvl="1" indent="0" algn="l" rtl="0">
              <a:lnSpc>
                <a:spcPct val="100000"/>
              </a:lnSpc>
              <a:spcBef>
                <a:spcPts val="900"/>
              </a:spcBef>
              <a:spcAft>
                <a:spcPts val="0"/>
              </a:spcAft>
              <a:buClr>
                <a:srgbClr val="000000"/>
              </a:buClr>
              <a:buSzPts val="2600"/>
              <a:buFont typeface="Arial"/>
              <a:buNone/>
            </a:pPr>
            <a:endParaRPr sz="2600" b="0" i="0" u="none" strike="noStrike" cap="none" dirty="0">
              <a:solidFill>
                <a:srgbClr val="455F51"/>
              </a:solidFill>
              <a:latin typeface="Calibri"/>
              <a:ea typeface="Calibri"/>
              <a:cs typeface="Calibri"/>
              <a:sym typeface="Calibri"/>
            </a:endParaRPr>
          </a:p>
        </p:txBody>
      </p:sp>
      <p:sp>
        <p:nvSpPr>
          <p:cNvPr id="94" name="Google Shape;94;p2"/>
          <p:cNvSpPr txBox="1"/>
          <p:nvPr/>
        </p:nvSpPr>
        <p:spPr>
          <a:xfrm>
            <a:off x="384048" y="916995"/>
            <a:ext cx="11259830" cy="712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00"/>
              <a:buFont typeface="Arial"/>
              <a:buNone/>
            </a:pPr>
            <a:r>
              <a:rPr lang="fr-FR" sz="2800" b="0" i="0" u="none" strike="noStrike" cap="none" dirty="0">
                <a:solidFill>
                  <a:srgbClr val="0070C0"/>
                </a:solidFill>
                <a:latin typeface="Calibri"/>
                <a:ea typeface="Calibri"/>
                <a:cs typeface="Calibri"/>
                <a:sym typeface="Calibri"/>
              </a:rPr>
              <a:t>Au programme </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851BF43-F2F8-1840-7836-77C14ADF5096}"/>
              </a:ext>
            </a:extLst>
          </p:cNvPr>
          <p:cNvSpPr txBox="1"/>
          <p:nvPr/>
        </p:nvSpPr>
        <p:spPr>
          <a:xfrm>
            <a:off x="493485" y="1166842"/>
            <a:ext cx="11205029" cy="3170099"/>
          </a:xfrm>
          <a:prstGeom prst="rect">
            <a:avLst/>
          </a:prstGeom>
          <a:noFill/>
        </p:spPr>
        <p:txBody>
          <a:bodyPr wrap="square" rtlCol="0">
            <a:spAutoFit/>
          </a:bodyPr>
          <a:lstStyle/>
          <a:p>
            <a:r>
              <a:rPr lang="fr-FR" sz="4000" dirty="0"/>
              <a:t>Une trentaine de services intéressés par la démarche</a:t>
            </a:r>
          </a:p>
          <a:p>
            <a:endParaRPr lang="fr-FR" sz="4000" dirty="0"/>
          </a:p>
          <a:p>
            <a:r>
              <a:rPr lang="fr-FR" sz="4000" dirty="0"/>
              <a:t>N’hésitez pas à communiquer avec vos services partenaires! </a:t>
            </a:r>
          </a:p>
        </p:txBody>
      </p:sp>
    </p:spTree>
    <p:extLst>
      <p:ext uri="{BB962C8B-B14F-4D97-AF65-F5344CB8AC3E}">
        <p14:creationId xmlns:p14="http://schemas.microsoft.com/office/powerpoint/2010/main" val="15608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ctrTitle"/>
          </p:nvPr>
        </p:nvSpPr>
        <p:spPr>
          <a:xfrm>
            <a:off x="188029" y="3073644"/>
            <a:ext cx="10995025" cy="78582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ts val="4400"/>
              <a:buNone/>
            </a:pPr>
            <a:r>
              <a:rPr lang="fr-FR" sz="4000" b="1" dirty="0">
                <a:latin typeface="Calibri"/>
                <a:ea typeface="Calibri"/>
                <a:cs typeface="Calibri"/>
                <a:sym typeface="Calibri"/>
              </a:rPr>
              <a:t>2. Présentation du questionnaire destiné aux usagers</a:t>
            </a:r>
            <a:endParaRPr sz="4000" b="1" dirty="0">
              <a:latin typeface="Calibri"/>
              <a:ea typeface="Calibri"/>
              <a:cs typeface="Calibri"/>
              <a:sym typeface="Calibri"/>
            </a:endParaRPr>
          </a:p>
        </p:txBody>
      </p:sp>
      <p:pic>
        <p:nvPicPr>
          <p:cNvPr id="2" name="Image 1">
            <a:extLst>
              <a:ext uri="{FF2B5EF4-FFF2-40B4-BE49-F238E27FC236}">
                <a16:creationId xmlns:a16="http://schemas.microsoft.com/office/drawing/2014/main" id="{D22478CF-2334-F35C-E819-68EE4FA42B74}"/>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D42C1A5-FAD2-1B6D-8BA4-0D0CBBD5A9F4}"/>
              </a:ext>
            </a:extLst>
          </p:cNvPr>
          <p:cNvSpPr>
            <a:spLocks noGrp="1"/>
          </p:cNvSpPr>
          <p:nvPr>
            <p:ph type="body" idx="1"/>
          </p:nvPr>
        </p:nvSpPr>
        <p:spPr>
          <a:xfrm>
            <a:off x="609600" y="2249425"/>
            <a:ext cx="9128166" cy="4341875"/>
          </a:xfrm>
        </p:spPr>
        <p:txBody>
          <a:bodyPr/>
          <a:lstStyle/>
          <a:p>
            <a:r>
              <a:rPr lang="fr-FR" dirty="0">
                <a:hlinkClick r:id="rId3"/>
              </a:rPr>
              <a:t>https://www.capsmile.be/enquete/fr/296/1/apercu</a:t>
            </a:r>
            <a:r>
              <a:rPr lang="fr-FR" dirty="0"/>
              <a:t>  </a:t>
            </a:r>
          </a:p>
        </p:txBody>
      </p:sp>
    </p:spTree>
    <p:extLst>
      <p:ext uri="{BB962C8B-B14F-4D97-AF65-F5344CB8AC3E}">
        <p14:creationId xmlns:p14="http://schemas.microsoft.com/office/powerpoint/2010/main" val="943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p:nvPr/>
        </p:nvSpPr>
        <p:spPr>
          <a:xfrm>
            <a:off x="326135" y="3154680"/>
            <a:ext cx="10995025" cy="704354"/>
          </a:xfrm>
          <a:prstGeom prst="rect">
            <a:avLst/>
          </a:prstGeom>
          <a:noFill/>
          <a:ln>
            <a:noFill/>
          </a:ln>
        </p:spPr>
        <p:txBody>
          <a:bodyPr spcFirstLastPara="1" wrap="square" lIns="91425" tIns="45700" rIns="91425" bIns="45700" anchor="b" anchorCtr="0">
            <a:normAutofit/>
          </a:bodyPr>
          <a:lstStyle/>
          <a:p>
            <a:pPr marL="109728">
              <a:buClr>
                <a:srgbClr val="455F51"/>
              </a:buClr>
              <a:buSzPts val="2000"/>
            </a:pPr>
            <a:r>
              <a:rPr lang="fr-BE" sz="4000" b="1" dirty="0">
                <a:solidFill>
                  <a:schemeClr val="bg1"/>
                </a:solidFill>
                <a:latin typeface="Calibri"/>
                <a:cs typeface="Calibri"/>
              </a:rPr>
              <a:t>3.Inscription des usagers </a:t>
            </a:r>
          </a:p>
        </p:txBody>
      </p:sp>
      <p:pic>
        <p:nvPicPr>
          <p:cNvPr id="2" name="Image 1">
            <a:extLst>
              <a:ext uri="{FF2B5EF4-FFF2-40B4-BE49-F238E27FC236}">
                <a16:creationId xmlns:a16="http://schemas.microsoft.com/office/drawing/2014/main" id="{C77A18C0-5AE6-2ACB-DFB9-32229F2B37FE}"/>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8B8BA-42C1-F52C-D99D-B91984998804}"/>
              </a:ext>
            </a:extLst>
          </p:cNvPr>
          <p:cNvSpPr>
            <a:spLocks noGrp="1"/>
          </p:cNvSpPr>
          <p:nvPr>
            <p:ph type="title"/>
          </p:nvPr>
        </p:nvSpPr>
        <p:spPr/>
        <p:txBody>
          <a:bodyPr/>
          <a:lstStyle/>
          <a:p>
            <a:r>
              <a:rPr lang="fr-FR" dirty="0"/>
              <a:t>Inscriptions des usagers </a:t>
            </a:r>
          </a:p>
        </p:txBody>
      </p:sp>
      <p:sp>
        <p:nvSpPr>
          <p:cNvPr id="3" name="Espace réservé du texte 2">
            <a:extLst>
              <a:ext uri="{FF2B5EF4-FFF2-40B4-BE49-F238E27FC236}">
                <a16:creationId xmlns:a16="http://schemas.microsoft.com/office/drawing/2014/main" id="{C64617F0-DC35-EB04-BD75-8756B583E47A}"/>
              </a:ext>
            </a:extLst>
          </p:cNvPr>
          <p:cNvSpPr>
            <a:spLocks noGrp="1"/>
          </p:cNvSpPr>
          <p:nvPr>
            <p:ph type="body" idx="1"/>
          </p:nvPr>
        </p:nvSpPr>
        <p:spPr/>
        <p:txBody>
          <a:bodyPr/>
          <a:lstStyle/>
          <a:p>
            <a:pPr marL="101600" indent="0">
              <a:buNone/>
            </a:pPr>
            <a:r>
              <a:rPr lang="fr-FR" dirty="0"/>
              <a:t>Points d’attention sur :</a:t>
            </a:r>
          </a:p>
          <a:p>
            <a:pPr marL="101600" indent="0">
              <a:buNone/>
            </a:pPr>
            <a:endParaRPr lang="fr-FR" dirty="0"/>
          </a:p>
          <a:p>
            <a:pPr marL="101600" indent="0">
              <a:buNone/>
            </a:pPr>
            <a:r>
              <a:rPr lang="fr-FR" dirty="0"/>
              <a:t>- le temps nécessaire : 45min- 1H/ usager</a:t>
            </a:r>
          </a:p>
          <a:p>
            <a:pPr marL="101600" indent="0">
              <a:buNone/>
            </a:pPr>
            <a:r>
              <a:rPr lang="fr-FR" dirty="0"/>
              <a:t>- l’échantillon : des usagers avec des compétences variées. </a:t>
            </a:r>
          </a:p>
          <a:p>
            <a:pPr marL="101600" indent="0">
              <a:buNone/>
            </a:pPr>
            <a:r>
              <a:rPr lang="fr-FR" dirty="0"/>
              <a:t>Possibilité pour un professionnel de répondre à la place d’un usager ? Si oui : alors mentionner « PROF » dans chaque commentaire !</a:t>
            </a:r>
          </a:p>
        </p:txBody>
      </p:sp>
      <p:sp>
        <p:nvSpPr>
          <p:cNvPr id="4" name="Espace réservé du texte 3">
            <a:extLst>
              <a:ext uri="{FF2B5EF4-FFF2-40B4-BE49-F238E27FC236}">
                <a16:creationId xmlns:a16="http://schemas.microsoft.com/office/drawing/2014/main" id="{3600ECB2-9B03-B26D-2FEA-E36ABBB8A336}"/>
              </a:ext>
            </a:extLst>
          </p:cNvPr>
          <p:cNvSpPr>
            <a:spLocks noGrp="1"/>
          </p:cNvSpPr>
          <p:nvPr>
            <p:ph type="body" idx="2"/>
          </p:nvPr>
        </p:nvSpPr>
        <p:spPr/>
        <p:txBody>
          <a:bodyPr/>
          <a:lstStyle/>
          <a:p>
            <a:r>
              <a:rPr lang="fr-FR" dirty="0"/>
              <a:t>Modalités pratiques :</a:t>
            </a:r>
          </a:p>
          <a:p>
            <a:r>
              <a:rPr lang="fr-FR" dirty="0"/>
              <a:t>Lien vers le fichier Excel : </a:t>
            </a:r>
            <a:r>
              <a:rPr lang="fr-FR" dirty="0">
                <a:hlinkClick r:id="rId2"/>
              </a:rPr>
              <a:t>ici</a:t>
            </a:r>
            <a:r>
              <a:rPr lang="fr-FR" dirty="0"/>
              <a:t>  à renvoyer à </a:t>
            </a:r>
            <a:r>
              <a:rPr lang="fr-FR" dirty="0">
                <a:hlinkClick r:id="rId3"/>
              </a:rPr>
              <a:t>p.alexis@capsmile.be</a:t>
            </a:r>
            <a:r>
              <a:rPr lang="fr-FR" dirty="0"/>
              <a:t> avec </a:t>
            </a:r>
            <a:r>
              <a:rPr lang="fr-FR" dirty="0">
                <a:hlinkClick r:id="rId4"/>
              </a:rPr>
              <a:t>m.mestre@capsmile.be</a:t>
            </a:r>
            <a:r>
              <a:rPr lang="fr-FR" dirty="0"/>
              <a:t> en copie</a:t>
            </a:r>
          </a:p>
        </p:txBody>
      </p:sp>
    </p:spTree>
    <p:extLst>
      <p:ext uri="{BB962C8B-B14F-4D97-AF65-F5344CB8AC3E}">
        <p14:creationId xmlns:p14="http://schemas.microsoft.com/office/powerpoint/2010/main" val="28978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6"/>
          <p:cNvSpPr txBox="1">
            <a:spLocks noGrp="1"/>
          </p:cNvSpPr>
          <p:nvPr>
            <p:ph type="ctrTitle"/>
          </p:nvPr>
        </p:nvSpPr>
        <p:spPr>
          <a:xfrm>
            <a:off x="399287" y="1881188"/>
            <a:ext cx="10995025" cy="1977846"/>
          </a:xfrm>
          <a:prstGeom prst="rect">
            <a:avLst/>
          </a:prstGeom>
          <a:noFill/>
          <a:ln>
            <a:noFill/>
          </a:ln>
        </p:spPr>
        <p:txBody>
          <a:bodyPr spcFirstLastPara="1" wrap="square" lIns="91425" tIns="45700" rIns="91425" bIns="45700" anchor="b" anchorCtr="0">
            <a:normAutofit/>
          </a:bodyPr>
          <a:lstStyle/>
          <a:p>
            <a:pPr>
              <a:buClr>
                <a:srgbClr val="455F51"/>
              </a:buClr>
            </a:pPr>
            <a:r>
              <a:rPr lang="nl-BE" sz="4000" dirty="0">
                <a:solidFill>
                  <a:schemeClr val="bg1"/>
                </a:solidFill>
                <a:latin typeface="Calibri"/>
                <a:ea typeface="Calibri"/>
                <a:cs typeface="Calibri"/>
                <a:sym typeface="Calibri"/>
              </a:rPr>
              <a:t>4. </a:t>
            </a:r>
            <a:r>
              <a:rPr lang="fr-BE" sz="4000" b="1" dirty="0">
                <a:solidFill>
                  <a:schemeClr val="bg1"/>
                </a:solidFill>
                <a:latin typeface="Calibri"/>
                <a:ea typeface="Calibri"/>
                <a:cs typeface="Calibri"/>
                <a:sym typeface="Calibri"/>
              </a:rPr>
              <a:t>Accès et remplissage du questionnaire </a:t>
            </a:r>
            <a:br>
              <a:rPr lang="fr-BE" sz="4000" b="1" dirty="0">
                <a:solidFill>
                  <a:srgbClr val="455F51"/>
                </a:solidFill>
                <a:latin typeface="Calibri"/>
                <a:cs typeface="Calibri"/>
              </a:rPr>
            </a:br>
            <a:endParaRPr sz="4000" dirty="0">
              <a:solidFill>
                <a:schemeClr val="lt1"/>
              </a:solidFill>
              <a:latin typeface="Calibri"/>
              <a:ea typeface="Calibri"/>
              <a:cs typeface="Calibri"/>
              <a:sym typeface="Calibri"/>
            </a:endParaRPr>
          </a:p>
        </p:txBody>
      </p:sp>
      <p:pic>
        <p:nvPicPr>
          <p:cNvPr id="2" name="Image 1">
            <a:extLst>
              <a:ext uri="{FF2B5EF4-FFF2-40B4-BE49-F238E27FC236}">
                <a16:creationId xmlns:a16="http://schemas.microsoft.com/office/drawing/2014/main" id="{73AB87E5-6EFA-7FF0-9D9B-A9C9BEF45A2D}"/>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7541315-C3CF-E7F9-C55B-34C224E393BB}"/>
              </a:ext>
            </a:extLst>
          </p:cNvPr>
          <p:cNvSpPr>
            <a:spLocks noGrp="1"/>
          </p:cNvSpPr>
          <p:nvPr>
            <p:ph type="body" idx="1"/>
          </p:nvPr>
        </p:nvSpPr>
        <p:spPr>
          <a:xfrm>
            <a:off x="609599" y="2249425"/>
            <a:ext cx="10972799" cy="4341875"/>
          </a:xfrm>
        </p:spPr>
        <p:txBody>
          <a:bodyPr/>
          <a:lstStyle/>
          <a:p>
            <a:r>
              <a:rPr lang="fr-FR" dirty="0"/>
              <a:t>Le destinataire de l’email mentionné dans le fichier Excell recevra le/ les liens vers le/les questionnaires</a:t>
            </a:r>
          </a:p>
          <a:p>
            <a:r>
              <a:rPr lang="fr-FR" dirty="0"/>
              <a:t>Profil à remplir + question anonymat</a:t>
            </a:r>
          </a:p>
          <a:p>
            <a:r>
              <a:rPr lang="fr-FR" dirty="0"/>
              <a:t>Importance de </a:t>
            </a:r>
          </a:p>
          <a:p>
            <a:pPr lvl="1"/>
            <a:r>
              <a:rPr lang="fr-FR" dirty="0">
                <a:solidFill>
                  <a:srgbClr val="7030A0"/>
                </a:solidFill>
              </a:rPr>
              <a:t>mettre des commentaires !!!</a:t>
            </a:r>
          </a:p>
          <a:p>
            <a:pPr lvl="1"/>
            <a:r>
              <a:rPr lang="fr-FR" dirty="0"/>
              <a:t>Répondre à toutes les questions : avec plusieurs choix réponses possibles (smiley)</a:t>
            </a:r>
          </a:p>
          <a:p>
            <a:pPr lvl="1"/>
            <a:endParaRPr lang="fr-FR" dirty="0"/>
          </a:p>
          <a:p>
            <a:pPr marL="565150" lvl="1" indent="0">
              <a:buNone/>
            </a:pPr>
            <a:r>
              <a:rPr lang="fr-FR" b="1" dirty="0">
                <a:solidFill>
                  <a:srgbClr val="FF0000"/>
                </a:solidFill>
              </a:rPr>
              <a:t>L’enquête se clôture le 28/03 !!!!</a:t>
            </a:r>
          </a:p>
        </p:txBody>
      </p:sp>
    </p:spTree>
    <p:extLst>
      <p:ext uri="{BB962C8B-B14F-4D97-AF65-F5344CB8AC3E}">
        <p14:creationId xmlns:p14="http://schemas.microsoft.com/office/powerpoint/2010/main" val="15989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7"/>
          <p:cNvSpPr txBox="1">
            <a:spLocks noGrp="1"/>
          </p:cNvSpPr>
          <p:nvPr>
            <p:ph type="ctrTitle"/>
          </p:nvPr>
        </p:nvSpPr>
        <p:spPr>
          <a:xfrm>
            <a:off x="345354" y="2537999"/>
            <a:ext cx="11846646" cy="1318513"/>
          </a:xfrm>
          <a:prstGeom prst="rect">
            <a:avLst/>
          </a:prstGeom>
          <a:noFill/>
          <a:ln>
            <a:noFill/>
          </a:ln>
        </p:spPr>
        <p:txBody>
          <a:bodyPr spcFirstLastPara="1" wrap="square" lIns="91425" tIns="45700" rIns="91425" bIns="45700" anchor="b" anchorCtr="0">
            <a:normAutofit/>
          </a:bodyPr>
          <a:lstStyle/>
          <a:p>
            <a:pPr>
              <a:buSzPts val="6308"/>
            </a:pPr>
            <a:r>
              <a:rPr lang="fr-FR" sz="4000" dirty="0">
                <a:latin typeface="Calibri"/>
                <a:ea typeface="Calibri"/>
                <a:cs typeface="Calibri"/>
                <a:sym typeface="Calibri"/>
              </a:rPr>
              <a:t>5. </a:t>
            </a:r>
            <a:r>
              <a:rPr lang="fr-BE" sz="4000" b="1" dirty="0">
                <a:solidFill>
                  <a:schemeClr val="bg1"/>
                </a:solidFill>
                <a:latin typeface="Calibri"/>
                <a:ea typeface="Calibri"/>
                <a:cs typeface="Calibri"/>
                <a:sym typeface="Calibri"/>
              </a:rPr>
              <a:t>C</a:t>
            </a:r>
            <a:r>
              <a:rPr lang="fr-BE" sz="4000" b="1" dirty="0">
                <a:solidFill>
                  <a:schemeClr val="bg1"/>
                </a:solidFill>
                <a:latin typeface="Calibri"/>
                <a:cs typeface="Calibri"/>
              </a:rPr>
              <a:t>onsignes pour le / les accompagnant/s</a:t>
            </a:r>
            <a:endParaRPr sz="4000" dirty="0">
              <a:solidFill>
                <a:schemeClr val="bg1"/>
              </a:solidFill>
              <a:latin typeface="Calibri"/>
              <a:ea typeface="Calibri"/>
              <a:cs typeface="Calibri"/>
              <a:sym typeface="Calibri"/>
            </a:endParaRPr>
          </a:p>
        </p:txBody>
      </p:sp>
      <p:pic>
        <p:nvPicPr>
          <p:cNvPr id="2" name="Image 1">
            <a:extLst>
              <a:ext uri="{FF2B5EF4-FFF2-40B4-BE49-F238E27FC236}">
                <a16:creationId xmlns:a16="http://schemas.microsoft.com/office/drawing/2014/main" id="{6553CEE2-C9AC-4E86-D08A-E7708466F1EA}"/>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a:spLocks noGrp="1"/>
          </p:cNvSpPr>
          <p:nvPr>
            <p:ph type="title"/>
          </p:nvPr>
        </p:nvSpPr>
        <p:spPr>
          <a:xfrm>
            <a:off x="518038" y="381000"/>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000"/>
              <a:buFont typeface="Arial"/>
              <a:buNone/>
            </a:pPr>
            <a:r>
              <a:rPr lang="fr-FR" sz="3600" dirty="0"/>
              <a:t>Modalités pratiques </a:t>
            </a:r>
            <a:endParaRPr sz="3600" dirty="0"/>
          </a:p>
        </p:txBody>
      </p:sp>
      <p:sp>
        <p:nvSpPr>
          <p:cNvPr id="389" name="Google Shape;389;p31"/>
          <p:cNvSpPr txBox="1">
            <a:spLocks noGrp="1"/>
          </p:cNvSpPr>
          <p:nvPr>
            <p:ph type="body" idx="1"/>
          </p:nvPr>
        </p:nvSpPr>
        <p:spPr>
          <a:xfrm>
            <a:off x="518038" y="1276077"/>
            <a:ext cx="11544092" cy="4305845"/>
          </a:xfrm>
          <a:prstGeom prst="rect">
            <a:avLst/>
          </a:prstGeom>
          <a:noFill/>
          <a:ln>
            <a:noFill/>
          </a:ln>
        </p:spPr>
        <p:txBody>
          <a:bodyPr spcFirstLastPara="1" wrap="square" lIns="91425" tIns="45700" rIns="91425" bIns="45700" anchor="t" anchorCtr="0">
            <a:normAutofit fontScale="70000" lnSpcReduction="20000"/>
          </a:bodyPr>
          <a:lstStyle/>
          <a:p>
            <a:pPr marL="365760" lvl="0" indent="-256093" algn="l" rtl="0">
              <a:lnSpc>
                <a:spcPct val="170000"/>
              </a:lnSpc>
              <a:spcBef>
                <a:spcPts val="0"/>
              </a:spcBef>
              <a:spcAft>
                <a:spcPts val="0"/>
              </a:spcAft>
              <a:buClr>
                <a:schemeClr val="dk2"/>
              </a:buClr>
              <a:buSzPct val="100000"/>
              <a:buChar char="•"/>
            </a:pPr>
            <a:r>
              <a:rPr lang="fr-FR" sz="2900" b="1" dirty="0">
                <a:solidFill>
                  <a:srgbClr val="0070C0"/>
                </a:solidFill>
              </a:rPr>
              <a:t>Comment passer les enquêtes ? </a:t>
            </a:r>
            <a:r>
              <a:rPr lang="fr-FR" sz="2900" dirty="0"/>
              <a:t>De </a:t>
            </a:r>
            <a:r>
              <a:rPr lang="fr-FR" dirty="0"/>
              <a:t>préférence, </a:t>
            </a:r>
            <a:r>
              <a:rPr lang="fr-FR" sz="2900" dirty="0"/>
              <a:t>de manière individuelle</a:t>
            </a:r>
            <a:endParaRPr sz="2900" dirty="0"/>
          </a:p>
          <a:p>
            <a:pPr marL="365760" lvl="0" indent="-256093" algn="l" rtl="0">
              <a:lnSpc>
                <a:spcPct val="170000"/>
              </a:lnSpc>
              <a:spcBef>
                <a:spcPts val="0"/>
              </a:spcBef>
              <a:spcAft>
                <a:spcPts val="0"/>
              </a:spcAft>
              <a:buClr>
                <a:schemeClr val="dk2"/>
              </a:buClr>
              <a:buSzPct val="100000"/>
              <a:buChar char="•"/>
            </a:pPr>
            <a:r>
              <a:rPr lang="fr-FR" sz="2900" b="1" dirty="0">
                <a:solidFill>
                  <a:srgbClr val="0070C0"/>
                </a:solidFill>
              </a:rPr>
              <a:t>Avec qui? </a:t>
            </a:r>
            <a:r>
              <a:rPr lang="fr-FR" sz="2900" dirty="0"/>
              <a:t>Avec, si besoin, les accompagnants Smile</a:t>
            </a:r>
            <a:r>
              <a:rPr lang="fr-FR" dirty="0"/>
              <a:t> (Professionnels, aidants proches, bénévoles, stagiaires, référents Smile)</a:t>
            </a:r>
            <a:endParaRPr dirty="0"/>
          </a:p>
          <a:p>
            <a:pPr marL="365760" lvl="0" indent="-256093" algn="l" rtl="0">
              <a:lnSpc>
                <a:spcPct val="170000"/>
              </a:lnSpc>
              <a:spcBef>
                <a:spcPts val="0"/>
              </a:spcBef>
              <a:spcAft>
                <a:spcPts val="0"/>
              </a:spcAft>
              <a:buClr>
                <a:schemeClr val="dk2"/>
              </a:buClr>
              <a:buSzPct val="100000"/>
              <a:buChar char="•"/>
            </a:pPr>
            <a:r>
              <a:rPr lang="fr-FR" sz="2900" b="1" dirty="0">
                <a:solidFill>
                  <a:srgbClr val="0070C0"/>
                </a:solidFill>
              </a:rPr>
              <a:t>Où? </a:t>
            </a:r>
            <a:r>
              <a:rPr lang="fr-FR" sz="2900" dirty="0"/>
              <a:t>Dans un local au calme, permettant la confidentialité et doté d’une connexion internet</a:t>
            </a:r>
            <a:endParaRPr dirty="0"/>
          </a:p>
          <a:p>
            <a:pPr marL="365760" lvl="0" indent="-256093" algn="l" rtl="0">
              <a:lnSpc>
                <a:spcPct val="170000"/>
              </a:lnSpc>
              <a:spcBef>
                <a:spcPts val="0"/>
              </a:spcBef>
              <a:spcAft>
                <a:spcPts val="0"/>
              </a:spcAft>
              <a:buClr>
                <a:schemeClr val="dk2"/>
              </a:buClr>
              <a:buSzPct val="100000"/>
              <a:buChar char="•"/>
            </a:pPr>
            <a:r>
              <a:rPr lang="fr-FR" sz="2900" b="1" dirty="0">
                <a:solidFill>
                  <a:srgbClr val="0070C0"/>
                </a:solidFill>
              </a:rPr>
              <a:t>Durée? </a:t>
            </a:r>
            <a:r>
              <a:rPr lang="fr-FR" sz="2900" dirty="0"/>
              <a:t>Variable en fonction de la capacité de concentration de l’usager, en moyenne 45 min/1H. A noter: l’enquête peut se dérouler en plusieurs séances.</a:t>
            </a:r>
            <a:endParaRPr dirty="0"/>
          </a:p>
          <a:p>
            <a:pPr marL="365760" lvl="0" indent="-256093" algn="l" rtl="0">
              <a:lnSpc>
                <a:spcPct val="170000"/>
              </a:lnSpc>
              <a:spcBef>
                <a:spcPts val="0"/>
              </a:spcBef>
              <a:spcAft>
                <a:spcPts val="0"/>
              </a:spcAft>
              <a:buClr>
                <a:schemeClr val="dk2"/>
              </a:buClr>
              <a:buSzPct val="100000"/>
              <a:buChar char="•"/>
            </a:pPr>
            <a:r>
              <a:rPr lang="fr-FR" sz="2900" b="1" dirty="0">
                <a:solidFill>
                  <a:srgbClr val="0070C0"/>
                </a:solidFill>
              </a:rPr>
              <a:t>Matériel? </a:t>
            </a:r>
            <a:r>
              <a:rPr lang="fr-FR" sz="2900" dirty="0"/>
              <a:t>Un ordinateur ou une tablette + support de communication de l’usager ou du service</a:t>
            </a:r>
            <a:endParaRPr sz="2900" dirty="0"/>
          </a:p>
          <a:p>
            <a:pPr marL="365760" lvl="0" indent="-256094" algn="l" rtl="0">
              <a:lnSpc>
                <a:spcPct val="170000"/>
              </a:lnSpc>
              <a:spcBef>
                <a:spcPts val="0"/>
              </a:spcBef>
              <a:spcAft>
                <a:spcPts val="0"/>
              </a:spcAft>
              <a:buClr>
                <a:schemeClr val="dk2"/>
              </a:buClr>
              <a:buSzPct val="100000"/>
              <a:buChar char="•"/>
            </a:pPr>
            <a:r>
              <a:rPr lang="fr-FR" sz="3200" b="1" dirty="0">
                <a:solidFill>
                  <a:srgbClr val="0070C0"/>
                </a:solidFill>
              </a:rPr>
              <a:t>Compétences/connaissances requises ?</a:t>
            </a:r>
            <a:endParaRPr sz="2900" b="1" dirty="0">
              <a:solidFill>
                <a:srgbClr val="0070C0"/>
              </a:solidFill>
            </a:endParaRPr>
          </a:p>
        </p:txBody>
      </p:sp>
      <p:sp>
        <p:nvSpPr>
          <p:cNvPr id="391" name="Google Shape;391;p31"/>
          <p:cNvSpPr/>
          <p:nvPr/>
        </p:nvSpPr>
        <p:spPr>
          <a:xfrm>
            <a:off x="1160457" y="5067633"/>
            <a:ext cx="10513505" cy="13233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2"/>
              </a:buClr>
              <a:buSzPts val="2400"/>
              <a:buFont typeface="Noto Sans Symbols"/>
              <a:buChar char="✔"/>
            </a:pPr>
            <a:r>
              <a:rPr lang="fr-FR" sz="2000" b="1" i="0" u="none" strike="noStrike" cap="none" dirty="0">
                <a:solidFill>
                  <a:srgbClr val="7030A0"/>
                </a:solidFill>
                <a:latin typeface="Arial"/>
                <a:ea typeface="Arial"/>
                <a:cs typeface="Arial"/>
                <a:sym typeface="Arial"/>
              </a:rPr>
              <a:t>Pouvoir reformuler les questions en s’adaptant au niveau de compréhension de l’usager (FALC est un atout). Cel</a:t>
            </a:r>
            <a:r>
              <a:rPr lang="fr-FR" sz="2000" b="1" dirty="0">
                <a:solidFill>
                  <a:srgbClr val="7030A0"/>
                </a:solidFill>
              </a:rPr>
              <a:t>a nécessite une première lecture de l’accompagnant avant de commencer l’enquête </a:t>
            </a:r>
            <a:endParaRPr lang="fr-FR" sz="2000" b="1" i="0" u="none" strike="noStrike" cap="none" dirty="0">
              <a:solidFill>
                <a:srgbClr val="7030A0"/>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ts val="2400"/>
              <a:buFont typeface="Noto Sans Symbols"/>
              <a:buChar char="✔"/>
            </a:pPr>
            <a:r>
              <a:rPr lang="fr-FR" sz="2000" b="1" i="0" u="none" strike="noStrike" cap="none" dirty="0">
                <a:solidFill>
                  <a:srgbClr val="7030A0"/>
                </a:solidFill>
                <a:latin typeface="Arial"/>
                <a:ea typeface="Arial"/>
                <a:cs typeface="Arial"/>
                <a:sym typeface="Arial"/>
              </a:rPr>
              <a:t>Connaitre les risques des biais liés à une enquête de satisfaction</a:t>
            </a:r>
            <a:endParaRPr sz="2000" b="1" i="0" u="none" strike="noStrike" cap="none" dirty="0">
              <a:solidFill>
                <a:srgbClr val="7030A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6"/>
          <p:cNvSpPr txBox="1">
            <a:spLocks noGrp="1"/>
          </p:cNvSpPr>
          <p:nvPr>
            <p:ph type="title"/>
          </p:nvPr>
        </p:nvSpPr>
        <p:spPr>
          <a:xfrm>
            <a:off x="305862" y="2362200"/>
            <a:ext cx="11580276"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50000"/>
              <a:buNone/>
            </a:pPr>
            <a:r>
              <a:rPr lang="fr-FR"/>
              <a:t>Les risques des biais liés à une enquête de satisfaction </a:t>
            </a:r>
            <a:endParaRPr/>
          </a:p>
        </p:txBody>
      </p:sp>
      <p:pic>
        <p:nvPicPr>
          <p:cNvPr id="421" name="Google Shape;421;p16" descr="https://ci3.googleusercontent.com/proxy/zx0Ze2FUlE9jAFnRqY_QycluIFgcwRre9phRz_6rR83DoZERkxSZdTQOztUnCIxV0zvVrirpoFQ0a1i924CugvInLbYC9bbcO--timsm6SOLhnz4qqqMvokQMEuR9Y109-By_nfWEQGv4DH3WpSljxY=s0-d-e1-ft#https://drive.google.com/a/leraq.be/uc?id=1r_btgmCBvQxxXir82yGC2tBqE9RDrSwm&amp;export=download"/>
          <p:cNvPicPr preferRelativeResize="0"/>
          <p:nvPr/>
        </p:nvPicPr>
        <p:blipFill rotWithShape="1">
          <a:blip r:embed="rId3">
            <a:alphaModFix/>
          </a:blip>
          <a:srcRect l="8231" t="8544"/>
          <a:stretch/>
        </p:blipFill>
        <p:spPr>
          <a:xfrm>
            <a:off x="9601202" y="4097839"/>
            <a:ext cx="1830004" cy="1823765"/>
          </a:xfrm>
          <a:prstGeom prst="rect">
            <a:avLst/>
          </a:prstGeom>
          <a:noFill/>
          <a:ln>
            <a:noFill/>
          </a:ln>
        </p:spPr>
      </p:pic>
      <p:pic>
        <p:nvPicPr>
          <p:cNvPr id="422" name="Google Shape;422;p16"/>
          <p:cNvPicPr preferRelativeResize="0"/>
          <p:nvPr/>
        </p:nvPicPr>
        <p:blipFill rotWithShape="1">
          <a:blip r:embed="rId4">
            <a:alphaModFix/>
          </a:blip>
          <a:srcRect/>
          <a:stretch/>
        </p:blipFill>
        <p:spPr>
          <a:xfrm>
            <a:off x="6607748" y="4097839"/>
            <a:ext cx="2609056" cy="21507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ctrTitle"/>
          </p:nvPr>
        </p:nvSpPr>
        <p:spPr>
          <a:xfrm>
            <a:off x="228156" y="3087179"/>
            <a:ext cx="11277600" cy="77158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400"/>
              <a:buFont typeface="Arial"/>
              <a:buNone/>
            </a:pPr>
            <a:r>
              <a:rPr lang="fr-FR" sz="4000" b="1" dirty="0">
                <a:latin typeface="Calibri"/>
                <a:ea typeface="Calibri"/>
                <a:cs typeface="Calibri"/>
                <a:sym typeface="Calibri"/>
              </a:rPr>
              <a:t>1. Le Projet et ses partenaires </a:t>
            </a:r>
            <a:endParaRPr sz="4000" b="1" dirty="0">
              <a:solidFill>
                <a:schemeClr val="dk2"/>
              </a:solidFill>
              <a:latin typeface="Calibri"/>
              <a:ea typeface="Calibri"/>
              <a:cs typeface="Calibri"/>
              <a:sym typeface="Calibri"/>
            </a:endParaRPr>
          </a:p>
        </p:txBody>
      </p:sp>
      <p:pic>
        <p:nvPicPr>
          <p:cNvPr id="2" name="Image 1">
            <a:extLst>
              <a:ext uri="{FF2B5EF4-FFF2-40B4-BE49-F238E27FC236}">
                <a16:creationId xmlns:a16="http://schemas.microsoft.com/office/drawing/2014/main" id="{DC661697-0F7A-32B3-9488-8E7BACC2D029}"/>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aphicFrame>
        <p:nvGraphicFramePr>
          <p:cNvPr id="428" name="Google Shape;428;p20"/>
          <p:cNvGraphicFramePr/>
          <p:nvPr>
            <p:extLst>
              <p:ext uri="{D42A27DB-BD31-4B8C-83A1-F6EECF244321}">
                <p14:modId xmlns:p14="http://schemas.microsoft.com/office/powerpoint/2010/main" val="1824597614"/>
              </p:ext>
            </p:extLst>
          </p:nvPr>
        </p:nvGraphicFramePr>
        <p:xfrm>
          <a:off x="663752" y="1284682"/>
          <a:ext cx="10680525" cy="5249178"/>
        </p:xfrm>
        <a:graphic>
          <a:graphicData uri="http://schemas.openxmlformats.org/drawingml/2006/table">
            <a:tbl>
              <a:tblPr firstRow="1" firstCol="1" bandRow="1">
                <a:noFill/>
              </a:tblPr>
              <a:tblGrid>
                <a:gridCol w="1865950">
                  <a:extLst>
                    <a:ext uri="{9D8B030D-6E8A-4147-A177-3AD203B41FA5}">
                      <a16:colId xmlns:a16="http://schemas.microsoft.com/office/drawing/2014/main" val="20000"/>
                    </a:ext>
                  </a:extLst>
                </a:gridCol>
                <a:gridCol w="8814575">
                  <a:extLst>
                    <a:ext uri="{9D8B030D-6E8A-4147-A177-3AD203B41FA5}">
                      <a16:colId xmlns:a16="http://schemas.microsoft.com/office/drawing/2014/main" val="20001"/>
                    </a:ext>
                  </a:extLst>
                </a:gridCol>
              </a:tblGrid>
              <a:tr h="498425">
                <a:tc>
                  <a:txBody>
                    <a:bodyPr/>
                    <a:lstStyle/>
                    <a:p>
                      <a:pPr marL="0" marR="0" lvl="0" indent="0" algn="l" rtl="0">
                        <a:lnSpc>
                          <a:spcPct val="107000"/>
                        </a:lnSpc>
                        <a:spcBef>
                          <a:spcPts val="0"/>
                        </a:spcBef>
                        <a:spcAft>
                          <a:spcPts val="0"/>
                        </a:spcAft>
                        <a:buClr>
                          <a:srgbClr val="000000"/>
                        </a:buClr>
                        <a:buSzPts val="1100"/>
                        <a:buFont typeface="Arial"/>
                        <a:buNone/>
                      </a:pPr>
                      <a:r>
                        <a:rPr lang="fr-FR" sz="1100" u="none" strike="noStrike" cap="none"/>
                        <a:t>Types de biais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fr-FR" sz="1100" u="none" strike="noStrike" cap="none"/>
                        <a:t>Exemples et conseils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338250">
                <a:tc>
                  <a:txBody>
                    <a:bodyPr/>
                    <a:lstStyle/>
                    <a:p>
                      <a:pPr marL="0" marR="0" lvl="0" indent="0" algn="l" rtl="0">
                        <a:lnSpc>
                          <a:spcPct val="107000"/>
                        </a:lnSpc>
                        <a:spcBef>
                          <a:spcPts val="0"/>
                        </a:spcBef>
                        <a:spcAft>
                          <a:spcPts val="0"/>
                        </a:spcAft>
                        <a:buClr>
                          <a:srgbClr val="000000"/>
                        </a:buClr>
                        <a:buSzPts val="1800"/>
                        <a:buFont typeface="Arial"/>
                        <a:buNone/>
                      </a:pPr>
                      <a:r>
                        <a:rPr lang="fr-FR" sz="1800" u="none" strike="noStrike" cap="none"/>
                        <a:t>Ne pas écouter la personne</a:t>
                      </a:r>
                      <a:endParaRPr sz="1800" u="none" strike="noStrike" cap="none">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rgbClr val="385623"/>
                        </a:buClr>
                        <a:buSzPts val="1800"/>
                        <a:buFont typeface="Noto Sans Symbols"/>
                        <a:buChar char="∙"/>
                      </a:pPr>
                      <a:r>
                        <a:rPr lang="fr-FR" sz="1800" u="none" strike="noStrike" cap="none" dirty="0"/>
                        <a:t>Lui couper la parole, enchaîner les questions trop rapidement. </a:t>
                      </a:r>
                      <a:endParaRPr lang="fr-BE" sz="1400" u="none" strike="noStrike" cap="none" dirty="0"/>
                    </a:p>
                    <a:p>
                      <a:pPr marL="198755" marR="0" lvl="0" indent="0" algn="l" rtl="0">
                        <a:lnSpc>
                          <a:spcPct val="107000"/>
                        </a:lnSpc>
                        <a:spcBef>
                          <a:spcPts val="1000"/>
                        </a:spcBef>
                        <a:spcAft>
                          <a:spcPts val="0"/>
                        </a:spcAft>
                        <a:buClr>
                          <a:srgbClr val="000000"/>
                        </a:buClr>
                        <a:buSzPts val="1800"/>
                        <a:buFont typeface="Arial"/>
                        <a:buNone/>
                      </a:pPr>
                      <a:r>
                        <a:rPr lang="fr-FR" sz="1800" u="none" strike="noStrike" cap="none" dirty="0"/>
                        <a:t> </a:t>
                      </a:r>
                      <a:endParaRPr lang="fr-BE" sz="1400" u="none" strike="noStrike" cap="none" dirty="0"/>
                    </a:p>
                    <a:p>
                      <a:pPr marL="0" marR="0" lvl="0" indent="0" algn="l" rtl="0">
                        <a:lnSpc>
                          <a:spcPct val="107000"/>
                        </a:lnSpc>
                        <a:spcBef>
                          <a:spcPts val="1200"/>
                        </a:spcBef>
                        <a:spcAft>
                          <a:spcPts val="0"/>
                        </a:spcAft>
                        <a:buClr>
                          <a:srgbClr val="000000"/>
                        </a:buClr>
                        <a:buSzPts val="1800"/>
                        <a:buFont typeface="Noto Sans Symbols"/>
                        <a:buNone/>
                      </a:pPr>
                      <a:r>
                        <a:rPr lang="fr-FR" sz="1800" u="none" strike="noStrike" cap="none" dirty="0"/>
                        <a:t>        Il est important de bien prendre le temps et de diviser l’enquête en plusieurs séances si nécessaire.</a:t>
                      </a:r>
                      <a:endParaRPr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306825">
                <a:tc>
                  <a:txBody>
                    <a:bodyPr/>
                    <a:lstStyle/>
                    <a:p>
                      <a:pPr marL="0" marR="0" lvl="0" indent="0" algn="l" rtl="0">
                        <a:lnSpc>
                          <a:spcPct val="107000"/>
                        </a:lnSpc>
                        <a:spcBef>
                          <a:spcPts val="800"/>
                        </a:spcBef>
                        <a:spcAft>
                          <a:spcPts val="0"/>
                        </a:spcAft>
                        <a:buClr>
                          <a:srgbClr val="000000"/>
                        </a:buClr>
                        <a:buSzPts val="1800"/>
                        <a:buFont typeface="Arial"/>
                        <a:buNone/>
                      </a:pPr>
                      <a:r>
                        <a:rPr lang="fr-FR" sz="1800" u="none" strike="noStrike" cap="none" dirty="0"/>
                        <a:t> Jugement de valeurs </a:t>
                      </a:r>
                      <a:endParaRPr lang="fr-FR" sz="1400" u="none" strike="noStrike" cap="none" dirty="0"/>
                    </a:p>
                    <a:p>
                      <a:pPr marL="0" marR="0" lvl="0" indent="0" algn="l" rtl="0">
                        <a:lnSpc>
                          <a:spcPct val="107000"/>
                        </a:lnSpc>
                        <a:spcBef>
                          <a:spcPts val="800"/>
                        </a:spcBef>
                        <a:spcAft>
                          <a:spcPts val="0"/>
                        </a:spcAft>
                        <a:buClr>
                          <a:srgbClr val="000000"/>
                        </a:buClr>
                        <a:buSzPts val="1800"/>
                        <a:buFont typeface="Arial"/>
                        <a:buNone/>
                      </a:pPr>
                      <a:endParaRPr lang="fr-FR" sz="1800" u="none" strike="noStrike" cap="none" dirty="0"/>
                    </a:p>
                    <a:p>
                      <a:pPr marL="0" marR="0" lvl="0" indent="0" algn="l" rtl="0">
                        <a:lnSpc>
                          <a:spcPct val="107000"/>
                        </a:lnSpc>
                        <a:spcBef>
                          <a:spcPts val="800"/>
                        </a:spcBef>
                        <a:spcAft>
                          <a:spcPts val="0"/>
                        </a:spcAft>
                        <a:buClr>
                          <a:srgbClr val="000000"/>
                        </a:buClr>
                        <a:buSzPts val="1800"/>
                        <a:buFont typeface="Arial"/>
                        <a:buNone/>
                      </a:pPr>
                      <a:r>
                        <a:rPr lang="fr-FR" sz="1800" u="none" strike="noStrike" cap="none" dirty="0"/>
                        <a:t>Répondre à la</a:t>
                      </a:r>
                      <a:endParaRPr sz="1400" u="none" strike="noStrike" cap="none" dirty="0"/>
                    </a:p>
                    <a:p>
                      <a:pPr marL="0" marR="0" lvl="0" indent="0" algn="l" rtl="0">
                        <a:lnSpc>
                          <a:spcPct val="107000"/>
                        </a:lnSpc>
                        <a:spcBef>
                          <a:spcPts val="800"/>
                        </a:spcBef>
                        <a:spcAft>
                          <a:spcPts val="0"/>
                        </a:spcAft>
                        <a:buClr>
                          <a:srgbClr val="000000"/>
                        </a:buClr>
                        <a:buSzPts val="1800"/>
                        <a:buFont typeface="Arial"/>
                        <a:buNone/>
                      </a:pPr>
                      <a:r>
                        <a:rPr lang="fr-FR" sz="1800" u="none" strike="noStrike" cap="none" dirty="0"/>
                        <a:t>place de la</a:t>
                      </a:r>
                      <a:endParaRPr sz="1400" u="none" strike="noStrike" cap="none" dirty="0"/>
                    </a:p>
                    <a:p>
                      <a:pPr marL="0" marR="0" lvl="0" indent="0" algn="l" defTabSz="914400" rtl="0" eaLnBrk="1" fontAlgn="auto" latinLnBrk="0" hangingPunct="1">
                        <a:lnSpc>
                          <a:spcPct val="107000"/>
                        </a:lnSpc>
                        <a:spcBef>
                          <a:spcPts val="800"/>
                        </a:spcBef>
                        <a:spcAft>
                          <a:spcPts val="0"/>
                        </a:spcAft>
                        <a:buClr>
                          <a:srgbClr val="000000"/>
                        </a:buClr>
                        <a:buSzPts val="1800"/>
                        <a:buFont typeface="Arial"/>
                        <a:buNone/>
                        <a:tabLst/>
                        <a:defRPr/>
                      </a:pPr>
                      <a:r>
                        <a:rPr lang="fr-FR" sz="1800" u="none" strike="noStrike" cap="none" dirty="0"/>
                        <a:t>Personne</a:t>
                      </a:r>
                    </a:p>
                    <a:p>
                      <a:pPr marL="0" marR="0" lvl="0" indent="0" algn="l" defTabSz="914400" rtl="0" eaLnBrk="1" fontAlgn="auto" latinLnBrk="0" hangingPunct="1">
                        <a:lnSpc>
                          <a:spcPct val="107000"/>
                        </a:lnSpc>
                        <a:spcBef>
                          <a:spcPts val="800"/>
                        </a:spcBef>
                        <a:spcAft>
                          <a:spcPts val="0"/>
                        </a:spcAft>
                        <a:buClr>
                          <a:srgbClr val="000000"/>
                        </a:buClr>
                        <a:buSzPts val="1800"/>
                        <a:buFont typeface="Arial"/>
                        <a:buNone/>
                        <a:tabLst/>
                        <a:defRPr/>
                      </a:pPr>
                      <a:endParaRPr sz="1800" u="none" strike="noStrike" cap="none" dirty="0">
                        <a:latin typeface="Calibri"/>
                        <a:ea typeface="Calibri"/>
                        <a:cs typeface="Calibri"/>
                        <a:sym typeface="Calibri"/>
                      </a:endParaRPr>
                    </a:p>
                  </a:txBody>
                  <a:tcPr marL="68575" marR="68575" marT="0" marB="0"/>
                </a:tc>
                <a:tc>
                  <a:txBody>
                    <a:bodyPr/>
                    <a:lstStyle/>
                    <a:p>
                      <a:pPr marL="342900" marR="0" lvl="0" indent="-342900" algn="l" defTabSz="914400" rtl="0" eaLnBrk="1" fontAlgn="auto" latinLnBrk="0" hangingPunct="1">
                        <a:lnSpc>
                          <a:spcPct val="107000"/>
                        </a:lnSpc>
                        <a:spcBef>
                          <a:spcPts val="0"/>
                        </a:spcBef>
                        <a:spcAft>
                          <a:spcPts val="0"/>
                        </a:spcAft>
                        <a:buClr>
                          <a:srgbClr val="385623"/>
                        </a:buClr>
                        <a:buSzPts val="1800"/>
                        <a:buFont typeface="Noto Sans Symbols"/>
                        <a:buChar char="∙"/>
                        <a:tabLst/>
                        <a:defRPr/>
                      </a:pPr>
                      <a:r>
                        <a:rPr lang="fr-FR" sz="1800" u="none" strike="noStrike" cap="none" dirty="0"/>
                        <a:t>Réactions négatives ou positives très marquées aux réponses de la personne.</a:t>
                      </a:r>
                    </a:p>
                    <a:p>
                      <a:pPr marL="342900" marR="0" lvl="0" indent="-342900" algn="l" defTabSz="914400" rtl="0" eaLnBrk="1" fontAlgn="auto" latinLnBrk="0" hangingPunct="1">
                        <a:lnSpc>
                          <a:spcPct val="107000"/>
                        </a:lnSpc>
                        <a:spcBef>
                          <a:spcPts val="0"/>
                        </a:spcBef>
                        <a:spcAft>
                          <a:spcPts val="0"/>
                        </a:spcAft>
                        <a:buClr>
                          <a:srgbClr val="385623"/>
                        </a:buClr>
                        <a:buSzPts val="1800"/>
                        <a:buFont typeface="Noto Sans Symbols"/>
                        <a:buChar char="∙"/>
                        <a:tabLst/>
                        <a:defRPr/>
                      </a:pPr>
                      <a:endParaRPr lang="fr-FR" sz="1400" u="none" strike="noStrike" cap="none" dirty="0"/>
                    </a:p>
                    <a:p>
                      <a:pPr marL="342900" marR="0" lvl="0" indent="-342900" algn="l" rtl="0">
                        <a:lnSpc>
                          <a:spcPct val="107000"/>
                        </a:lnSpc>
                        <a:spcBef>
                          <a:spcPts val="0"/>
                        </a:spcBef>
                        <a:spcAft>
                          <a:spcPts val="0"/>
                        </a:spcAft>
                        <a:buClr>
                          <a:srgbClr val="385623"/>
                        </a:buClr>
                        <a:buSzPts val="1800"/>
                        <a:buFont typeface="Noto Sans Symbols"/>
                        <a:buChar char="∙"/>
                      </a:pPr>
                      <a:r>
                        <a:rPr lang="fr-FR" sz="1800" u="none" strike="noStrike" cap="none" dirty="0"/>
                        <a:t>Susciter la réponse en donnant déjà un avis : «Le bus arrive souvent en retard?».</a:t>
                      </a:r>
                      <a:endParaRPr sz="1400" u="none" strike="noStrike" cap="none" dirty="0"/>
                    </a:p>
                    <a:p>
                      <a:pPr marL="342900" marR="0" lvl="0" indent="-342900" algn="l" rtl="0">
                        <a:lnSpc>
                          <a:spcPct val="107000"/>
                        </a:lnSpc>
                        <a:spcBef>
                          <a:spcPts val="1000"/>
                        </a:spcBef>
                        <a:spcAft>
                          <a:spcPts val="0"/>
                        </a:spcAft>
                        <a:buClr>
                          <a:srgbClr val="385623"/>
                        </a:buClr>
                        <a:buSzPts val="1800"/>
                        <a:buFont typeface="Noto Sans Symbols"/>
                        <a:buChar char="∙"/>
                      </a:pPr>
                      <a:r>
                        <a:rPr lang="fr-FR" sz="1800" u="none" strike="noStrike" cap="none" dirty="0"/>
                        <a:t>Choisir des exemples caricaturaux qui induisent une réponse : « tu aimes recevoir la visite de 50 personnes à la fois ? ».</a:t>
                      </a:r>
                      <a:endParaRPr sz="1400" u="none" strike="noStrike" cap="none" dirty="0"/>
                    </a:p>
                    <a:p>
                      <a:pPr marL="342900" marR="0" lvl="0" indent="-342900" algn="l" defTabSz="914400" rtl="0" eaLnBrk="1" fontAlgn="auto" latinLnBrk="0" hangingPunct="1">
                        <a:lnSpc>
                          <a:spcPct val="107000"/>
                        </a:lnSpc>
                        <a:spcBef>
                          <a:spcPts val="1000"/>
                        </a:spcBef>
                        <a:spcAft>
                          <a:spcPts val="0"/>
                        </a:spcAft>
                        <a:buClr>
                          <a:srgbClr val="385623"/>
                        </a:buClr>
                        <a:buSzPts val="1800"/>
                        <a:buFont typeface="Noto Sans Symbols"/>
                        <a:buChar char="∙"/>
                        <a:tabLst/>
                        <a:defRPr/>
                      </a:pPr>
                      <a:r>
                        <a:rPr lang="fr-FR" sz="1800" u="none" strike="noStrike" cap="none" dirty="0"/>
                        <a:t>Ou plus subtilement, poser une question en y mentionnant déjà une réponse : « tu manges bien chaque soir à 18h00 n’est-ce pas ? ».</a:t>
                      </a:r>
                      <a:endParaRPr lang="fr-FR" sz="1400" u="none" strike="noStrike" cap="none" dirty="0"/>
                    </a:p>
                    <a:p>
                      <a:pPr marL="198755" marR="0" lvl="0" indent="0" algn="l" rtl="0">
                        <a:lnSpc>
                          <a:spcPct val="107000"/>
                        </a:lnSpc>
                        <a:spcBef>
                          <a:spcPts val="1000"/>
                        </a:spcBef>
                        <a:spcAft>
                          <a:spcPts val="0"/>
                        </a:spcAft>
                        <a:buClr>
                          <a:srgbClr val="000000"/>
                        </a:buClr>
                        <a:buSzPts val="1800"/>
                        <a:buFont typeface="Arial"/>
                        <a:buNone/>
                      </a:pPr>
                      <a:r>
                        <a:rPr lang="fr-FR" sz="1800" u="none" strike="noStrike" cap="none" dirty="0"/>
                        <a:t> </a:t>
                      </a:r>
                      <a:endParaRPr sz="1400" u="none" strike="noStrike" cap="none" dirty="0"/>
                    </a:p>
                    <a:p>
                      <a:pPr marL="0" marR="0" lvl="0" indent="0" algn="l" rtl="0">
                        <a:lnSpc>
                          <a:spcPct val="107000"/>
                        </a:lnSpc>
                        <a:spcBef>
                          <a:spcPts val="600"/>
                        </a:spcBef>
                        <a:spcAft>
                          <a:spcPts val="0"/>
                        </a:spcAft>
                        <a:buClr>
                          <a:srgbClr val="000000"/>
                        </a:buClr>
                        <a:buSzPts val="1800"/>
                        <a:buFont typeface="Noto Sans Symbols"/>
                        <a:buNone/>
                      </a:pPr>
                      <a:r>
                        <a:rPr lang="fr-FR" sz="1800" u="none" strike="noStrike" cap="none" dirty="0"/>
                        <a:t>       Prendre le temps de bien poser la question afin</a:t>
                      </a:r>
                      <a:r>
                        <a:rPr lang="fr-FR" sz="1800" u="none" strike="noStrike" cap="none" baseline="0" dirty="0"/>
                        <a:t> d’être certain de bien recueillir l’avis de la personne. </a:t>
                      </a:r>
                      <a:endParaRPr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bl>
          </a:graphicData>
        </a:graphic>
      </p:graphicFrame>
      <p:sp>
        <p:nvSpPr>
          <p:cNvPr id="429" name="Google Shape;429;p20"/>
          <p:cNvSpPr/>
          <p:nvPr/>
        </p:nvSpPr>
        <p:spPr>
          <a:xfrm>
            <a:off x="663752" y="543794"/>
            <a:ext cx="4722635" cy="3886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800"/>
              <a:buFont typeface="Noto Sans Symbols"/>
              <a:buChar char="▪"/>
            </a:pPr>
            <a:r>
              <a:rPr lang="fr-FR" sz="1800" b="1" i="0" u="none" strike="noStrike" cap="small" dirty="0">
                <a:solidFill>
                  <a:srgbClr val="000080"/>
                </a:solidFill>
                <a:latin typeface="Calibri"/>
                <a:ea typeface="Calibri"/>
                <a:cs typeface="Calibri"/>
                <a:sym typeface="Calibri"/>
              </a:rPr>
              <a:t>Les biais </a:t>
            </a:r>
            <a:r>
              <a:rPr lang="fr-FR" sz="1800" b="1" cap="small" dirty="0">
                <a:solidFill>
                  <a:srgbClr val="000080"/>
                </a:solidFill>
                <a:latin typeface="Calibri"/>
                <a:ea typeface="Calibri"/>
                <a:cs typeface="Calibri"/>
                <a:sym typeface="Calibri"/>
              </a:rPr>
              <a:t>liés</a:t>
            </a:r>
            <a:r>
              <a:rPr lang="fr-FR" sz="1800" b="1" i="0" u="none" strike="noStrike" cap="small" dirty="0">
                <a:solidFill>
                  <a:srgbClr val="000080"/>
                </a:solidFill>
                <a:latin typeface="Calibri"/>
                <a:ea typeface="Calibri"/>
                <a:cs typeface="Calibri"/>
                <a:sym typeface="Calibri"/>
              </a:rPr>
              <a:t> à l’accompagnant</a:t>
            </a:r>
            <a:endParaRPr sz="1800" b="0" i="0" u="none" strike="noStrike" cap="none" dirty="0">
              <a:solidFill>
                <a:srgbClr val="000000"/>
              </a:solidFill>
              <a:latin typeface="Calibri"/>
              <a:ea typeface="Calibri"/>
              <a:cs typeface="Calibri"/>
              <a:sym typeface="Calibri"/>
            </a:endParaRPr>
          </a:p>
        </p:txBody>
      </p:sp>
      <p:sp>
        <p:nvSpPr>
          <p:cNvPr id="5" name="Flèche droite 4"/>
          <p:cNvSpPr/>
          <p:nvPr/>
        </p:nvSpPr>
        <p:spPr>
          <a:xfrm>
            <a:off x="2757283" y="2740708"/>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droite 5"/>
          <p:cNvSpPr/>
          <p:nvPr/>
        </p:nvSpPr>
        <p:spPr>
          <a:xfrm>
            <a:off x="2757283" y="5936582"/>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21"/>
          <p:cNvGraphicFramePr/>
          <p:nvPr>
            <p:extLst>
              <p:ext uri="{D42A27DB-BD31-4B8C-83A1-F6EECF244321}">
                <p14:modId xmlns:p14="http://schemas.microsoft.com/office/powerpoint/2010/main" val="3418657213"/>
              </p:ext>
            </p:extLst>
          </p:nvPr>
        </p:nvGraphicFramePr>
        <p:xfrm>
          <a:off x="623888" y="1040175"/>
          <a:ext cx="11275187" cy="5604463"/>
        </p:xfrm>
        <a:graphic>
          <a:graphicData uri="http://schemas.openxmlformats.org/drawingml/2006/table">
            <a:tbl>
              <a:tblPr firstRow="1" firstCol="1" bandRow="1">
                <a:noFill/>
              </a:tblPr>
              <a:tblGrid>
                <a:gridCol w="1746688">
                  <a:extLst>
                    <a:ext uri="{9D8B030D-6E8A-4147-A177-3AD203B41FA5}">
                      <a16:colId xmlns:a16="http://schemas.microsoft.com/office/drawing/2014/main" val="20000"/>
                    </a:ext>
                  </a:extLst>
                </a:gridCol>
                <a:gridCol w="9528499">
                  <a:extLst>
                    <a:ext uri="{9D8B030D-6E8A-4147-A177-3AD203B41FA5}">
                      <a16:colId xmlns:a16="http://schemas.microsoft.com/office/drawing/2014/main" val="20001"/>
                    </a:ext>
                  </a:extLst>
                </a:gridCol>
              </a:tblGrid>
              <a:tr h="411779">
                <a:tc>
                  <a:txBody>
                    <a:bodyPr/>
                    <a:lstStyle/>
                    <a:p>
                      <a:pPr marL="0" marR="0" lvl="0" indent="0" algn="l" rtl="0">
                        <a:lnSpc>
                          <a:spcPct val="107000"/>
                        </a:lnSpc>
                        <a:spcBef>
                          <a:spcPts val="0"/>
                        </a:spcBef>
                        <a:spcAft>
                          <a:spcPts val="0"/>
                        </a:spcAft>
                        <a:buClr>
                          <a:srgbClr val="000000"/>
                        </a:buClr>
                        <a:buSzPts val="1400"/>
                        <a:buFont typeface="Arial"/>
                        <a:buNone/>
                      </a:pPr>
                      <a:r>
                        <a:rPr lang="fr-FR" sz="1800" u="none" strike="noStrike" cap="none" dirty="0"/>
                        <a:t>Types de biais</a:t>
                      </a:r>
                      <a:endParaRPr sz="1800" u="none" strike="noStrike" cap="none" dirty="0">
                        <a:latin typeface="Calibri"/>
                        <a:ea typeface="Calibri"/>
                        <a:cs typeface="Calibri"/>
                        <a:sym typeface="Calibri"/>
                      </a:endParaRPr>
                    </a:p>
                  </a:txBody>
                  <a:tcPr marL="63375" marR="633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fr-FR" sz="1800" u="none" strike="noStrike" cap="none"/>
                        <a:t>Exemples et conseils</a:t>
                      </a:r>
                      <a:endParaRPr sz="1800" u="none" strike="noStrike" cap="none">
                        <a:latin typeface="Calibri"/>
                        <a:ea typeface="Calibri"/>
                        <a:cs typeface="Calibri"/>
                        <a:sym typeface="Calibri"/>
                      </a:endParaRPr>
                    </a:p>
                  </a:txBody>
                  <a:tcPr marL="63375" marR="63375" marT="0" marB="0"/>
                </a:tc>
                <a:extLst>
                  <a:ext uri="{0D108BD9-81ED-4DB2-BD59-A6C34878D82A}">
                    <a16:rowId xmlns:a16="http://schemas.microsoft.com/office/drawing/2014/main" val="10000"/>
                  </a:ext>
                </a:extLst>
              </a:tr>
              <a:tr h="3332772">
                <a:tc>
                  <a:txBody>
                    <a:bodyPr/>
                    <a:lstStyle/>
                    <a:p>
                      <a:pPr marL="0" marR="0" lvl="0" indent="0" algn="l" rtl="0">
                        <a:lnSpc>
                          <a:spcPct val="107000"/>
                        </a:lnSpc>
                        <a:spcBef>
                          <a:spcPts val="0"/>
                        </a:spcBef>
                        <a:spcAft>
                          <a:spcPts val="0"/>
                        </a:spcAft>
                        <a:buClr>
                          <a:srgbClr val="000000"/>
                        </a:buClr>
                        <a:buSzPts val="1400"/>
                        <a:buFont typeface="Arial"/>
                        <a:buNone/>
                      </a:pPr>
                      <a:r>
                        <a:rPr lang="fr-FR" sz="1800" u="none" strike="noStrike" cap="none"/>
                        <a:t>Biais d'acquiescement</a:t>
                      </a:r>
                      <a:endParaRPr sz="1800" u="none" strike="noStrike" cap="none"/>
                    </a:p>
                    <a:p>
                      <a:pPr marL="0" marR="0" lvl="0" indent="0" algn="l" rtl="0">
                        <a:lnSpc>
                          <a:spcPct val="107000"/>
                        </a:lnSpc>
                        <a:spcBef>
                          <a:spcPts val="800"/>
                        </a:spcBef>
                        <a:spcAft>
                          <a:spcPts val="0"/>
                        </a:spcAft>
                        <a:buClr>
                          <a:srgbClr val="000000"/>
                        </a:buClr>
                        <a:buSzPts val="1400"/>
                        <a:buFont typeface="Arial"/>
                        <a:buNone/>
                      </a:pPr>
                      <a:r>
                        <a:rPr lang="fr-FR" sz="1800" u="none" strike="noStrike" cap="none"/>
                        <a:t>Désir d’impressionner</a:t>
                      </a:r>
                      <a:endParaRPr sz="1800" u="none" strike="noStrike" cap="none"/>
                    </a:p>
                    <a:p>
                      <a:pPr marL="0" marR="0" lvl="0" indent="0" algn="l" rtl="0">
                        <a:lnSpc>
                          <a:spcPct val="107000"/>
                        </a:lnSpc>
                        <a:spcBef>
                          <a:spcPts val="800"/>
                        </a:spcBef>
                        <a:spcAft>
                          <a:spcPts val="0"/>
                        </a:spcAft>
                        <a:buClr>
                          <a:srgbClr val="000000"/>
                        </a:buClr>
                        <a:buSzPts val="1400"/>
                        <a:buFont typeface="Arial"/>
                        <a:buNone/>
                      </a:pPr>
                      <a:r>
                        <a:rPr lang="fr-FR" sz="1800" u="none" strike="noStrike" cap="none"/>
                        <a:t>Crainte d’être mal jugé</a:t>
                      </a:r>
                      <a:endParaRPr sz="1800" u="none" strike="noStrike" cap="none">
                        <a:latin typeface="Calibri"/>
                        <a:ea typeface="Calibri"/>
                        <a:cs typeface="Calibri"/>
                        <a:sym typeface="Calibri"/>
                      </a:endParaRPr>
                    </a:p>
                  </a:txBody>
                  <a:tcPr marL="63375" marR="63375" marT="0" marB="0"/>
                </a:tc>
                <a:tc>
                  <a:txBody>
                    <a:bodyPr/>
                    <a:lstStyle/>
                    <a:p>
                      <a:pPr marL="342900" marR="0" lvl="0" indent="-342900" algn="l" rtl="0">
                        <a:lnSpc>
                          <a:spcPct val="107000"/>
                        </a:lnSpc>
                        <a:spcBef>
                          <a:spcPts val="0"/>
                        </a:spcBef>
                        <a:spcAft>
                          <a:spcPts val="0"/>
                        </a:spcAft>
                        <a:buClr>
                          <a:srgbClr val="385623"/>
                        </a:buClr>
                        <a:buSzPts val="1400"/>
                        <a:buFont typeface="Noto Sans Symbols"/>
                        <a:buChar char="∙"/>
                      </a:pPr>
                      <a:r>
                        <a:rPr lang="fr-FR" sz="1800" u="none" strike="noStrike" cap="none" dirty="0"/>
                        <a:t>L’usager a tendance à dire « oui » à tout pour ne pas contrarier l’accompagnant ou l’équipe qui l’accompagne. </a:t>
                      </a:r>
                      <a:endParaRPr sz="1800" u="none" strike="noStrike" cap="none" dirty="0"/>
                    </a:p>
                    <a:p>
                      <a:pPr marL="342900" marR="0" lvl="0" indent="-342900" algn="l" rtl="0">
                        <a:lnSpc>
                          <a:spcPct val="107000"/>
                        </a:lnSpc>
                        <a:spcBef>
                          <a:spcPts val="1000"/>
                        </a:spcBef>
                        <a:spcAft>
                          <a:spcPts val="0"/>
                        </a:spcAft>
                        <a:buClr>
                          <a:srgbClr val="385623"/>
                        </a:buClr>
                        <a:buSzPts val="1400"/>
                        <a:buFont typeface="Noto Sans Symbols"/>
                        <a:buChar char="∙"/>
                      </a:pPr>
                      <a:r>
                        <a:rPr lang="fr-FR" sz="1800" u="none" strike="noStrike" cap="none" dirty="0"/>
                        <a:t>L’usager souhaite donner une bonne image de lui ou souhaite se conformer à la norme.</a:t>
                      </a:r>
                      <a:endParaRPr sz="1800" u="none" strike="noStrike" cap="none" dirty="0"/>
                    </a:p>
                    <a:p>
                      <a:pPr marL="0" marR="0" lvl="0" indent="0" algn="l" rtl="0">
                        <a:lnSpc>
                          <a:spcPct val="107000"/>
                        </a:lnSpc>
                        <a:spcBef>
                          <a:spcPts val="1200"/>
                        </a:spcBef>
                        <a:spcAft>
                          <a:spcPts val="0"/>
                        </a:spcAft>
                        <a:buClr>
                          <a:srgbClr val="000000"/>
                        </a:buClr>
                        <a:buSzPts val="1400"/>
                        <a:buFont typeface="Noto Sans Symbols"/>
                        <a:buNone/>
                      </a:pPr>
                      <a:r>
                        <a:rPr lang="fr-FR" sz="1800" u="none" strike="noStrike" cap="none" dirty="0"/>
                        <a:t>         Chercher à comprendre le pourquoi de cette attitude, rappeler les différentes possibilités de réponse et qu’il n’y a pas de bonnes ou de mauvaises réponses. Rappeler le caractère anonyme de l’enquête.</a:t>
                      </a:r>
                      <a:r>
                        <a:rPr lang="fr-FR" sz="1800" u="none" strike="noStrike" cap="none" baseline="0" dirty="0"/>
                        <a:t> (réponses mélangées)</a:t>
                      </a:r>
                      <a:endParaRPr sz="1800" u="none" strike="noStrike" cap="none" dirty="0"/>
                    </a:p>
                    <a:p>
                      <a:pPr marL="0" marR="0" lvl="0" indent="0" algn="l" rtl="0">
                        <a:lnSpc>
                          <a:spcPct val="107000"/>
                        </a:lnSpc>
                        <a:spcBef>
                          <a:spcPts val="1200"/>
                        </a:spcBef>
                        <a:spcAft>
                          <a:spcPts val="0"/>
                        </a:spcAft>
                        <a:buClr>
                          <a:srgbClr val="000000"/>
                        </a:buClr>
                        <a:buSzPts val="1400"/>
                        <a:buFont typeface="Noto Sans Symbols"/>
                        <a:buNone/>
                      </a:pPr>
                      <a:r>
                        <a:rPr lang="fr-FR" sz="1800" u="none" strike="noStrike" cap="none" dirty="0"/>
                        <a:t>         Expliquer qu’il est légitime d’être confronté à des difficultés mais que c’est en les exprimant qu’on peut les résoudre et non en les cachant.</a:t>
                      </a:r>
                      <a:endParaRPr sz="1800" u="none" strike="noStrike" cap="none" dirty="0">
                        <a:latin typeface="Calibri"/>
                        <a:ea typeface="Calibri"/>
                        <a:cs typeface="Calibri"/>
                        <a:sym typeface="Calibri"/>
                      </a:endParaRPr>
                    </a:p>
                  </a:txBody>
                  <a:tcPr marL="63375" marR="63375" marT="0" marB="0"/>
                </a:tc>
                <a:extLst>
                  <a:ext uri="{0D108BD9-81ED-4DB2-BD59-A6C34878D82A}">
                    <a16:rowId xmlns:a16="http://schemas.microsoft.com/office/drawing/2014/main" val="10001"/>
                  </a:ext>
                </a:extLst>
              </a:tr>
              <a:tr h="1859912">
                <a:tc>
                  <a:txBody>
                    <a:bodyPr/>
                    <a:lstStyle/>
                    <a:p>
                      <a:pPr marL="0" marR="0" lvl="0" indent="0" algn="l" rtl="0">
                        <a:lnSpc>
                          <a:spcPct val="107000"/>
                        </a:lnSpc>
                        <a:spcBef>
                          <a:spcPts val="0"/>
                        </a:spcBef>
                        <a:spcAft>
                          <a:spcPts val="0"/>
                        </a:spcAft>
                        <a:buClr>
                          <a:srgbClr val="000000"/>
                        </a:buClr>
                        <a:buSzPts val="1400"/>
                        <a:buFont typeface="Arial"/>
                        <a:buNone/>
                      </a:pPr>
                      <a:r>
                        <a:rPr lang="fr-FR" sz="1800" u="none" strike="noStrike" cap="none" dirty="0"/>
                        <a:t>Refuse de s’impliquer, de répondre</a:t>
                      </a:r>
                      <a:endParaRPr sz="1800" u="none" strike="noStrike" cap="none" dirty="0"/>
                    </a:p>
                    <a:p>
                      <a:pPr marL="0" marR="0" lvl="0" indent="0" algn="l" rtl="0">
                        <a:lnSpc>
                          <a:spcPct val="107000"/>
                        </a:lnSpc>
                        <a:spcBef>
                          <a:spcPts val="800"/>
                        </a:spcBef>
                        <a:spcAft>
                          <a:spcPts val="0"/>
                        </a:spcAft>
                        <a:buClr>
                          <a:srgbClr val="000000"/>
                        </a:buClr>
                        <a:buSzPts val="1400"/>
                        <a:buFont typeface="Arial"/>
                        <a:buNone/>
                      </a:pPr>
                      <a:r>
                        <a:rPr lang="fr-FR" sz="1800" u="none" strike="noStrike" cap="none" dirty="0"/>
                        <a:t> </a:t>
                      </a:r>
                      <a:endParaRPr sz="1800" u="none" strike="noStrike" cap="none" dirty="0">
                        <a:latin typeface="Calibri"/>
                        <a:ea typeface="Calibri"/>
                        <a:cs typeface="Calibri"/>
                        <a:sym typeface="Calibri"/>
                      </a:endParaRPr>
                    </a:p>
                  </a:txBody>
                  <a:tcPr marL="63375" marR="63375" marT="0" marB="0"/>
                </a:tc>
                <a:tc>
                  <a:txBody>
                    <a:bodyPr/>
                    <a:lstStyle/>
                    <a:p>
                      <a:pPr marL="342900" marR="0" lvl="0" indent="-342900" algn="l" rtl="0">
                        <a:lnSpc>
                          <a:spcPct val="107000"/>
                        </a:lnSpc>
                        <a:spcBef>
                          <a:spcPts val="0"/>
                        </a:spcBef>
                        <a:spcAft>
                          <a:spcPts val="0"/>
                        </a:spcAft>
                        <a:buClr>
                          <a:srgbClr val="385623"/>
                        </a:buClr>
                        <a:buSzPts val="1400"/>
                        <a:buFont typeface="Noto Sans Symbols"/>
                        <a:buChar char="∙"/>
                      </a:pPr>
                      <a:r>
                        <a:rPr lang="fr-FR" sz="1800" u="none" strike="noStrike" cap="none" dirty="0"/>
                        <a:t>L’usager est découragé car il ne croit pas/ plus à l’impact d’une enquête de satisfaction. </a:t>
                      </a:r>
                      <a:endParaRPr sz="1800" u="none" strike="noStrike" cap="none" dirty="0"/>
                    </a:p>
                    <a:p>
                      <a:pPr marL="198755" marR="0" lvl="0" indent="0" algn="l" rtl="0">
                        <a:lnSpc>
                          <a:spcPct val="107000"/>
                        </a:lnSpc>
                        <a:spcBef>
                          <a:spcPts val="1000"/>
                        </a:spcBef>
                        <a:spcAft>
                          <a:spcPts val="0"/>
                        </a:spcAft>
                        <a:buClr>
                          <a:srgbClr val="000000"/>
                        </a:buClr>
                        <a:buSzPts val="1400"/>
                        <a:buFont typeface="Arial"/>
                        <a:buNone/>
                      </a:pPr>
                      <a:r>
                        <a:rPr lang="fr-FR" sz="1800" u="none" strike="noStrike" cap="none" dirty="0"/>
                        <a:t> </a:t>
                      </a:r>
                      <a:endParaRPr sz="1800" u="none" strike="noStrike" cap="none" dirty="0"/>
                    </a:p>
                    <a:p>
                      <a:pPr marL="0" marR="0" lvl="0" indent="0" algn="l" rtl="0">
                        <a:lnSpc>
                          <a:spcPct val="107000"/>
                        </a:lnSpc>
                        <a:spcBef>
                          <a:spcPts val="1200"/>
                        </a:spcBef>
                        <a:spcAft>
                          <a:spcPts val="0"/>
                        </a:spcAft>
                        <a:buClr>
                          <a:srgbClr val="000000"/>
                        </a:buClr>
                        <a:buSzPts val="1400"/>
                        <a:buFont typeface="Noto Sans Symbols"/>
                        <a:buNone/>
                      </a:pPr>
                      <a:r>
                        <a:rPr lang="fr-FR" sz="1800" u="none" strike="noStrike" cap="none" dirty="0"/>
                        <a:t>         Prendre le temps de comprendre la raison de son manque de participation. </a:t>
                      </a:r>
                      <a:endParaRPr sz="1800" u="none" strike="noStrike" cap="none" dirty="0"/>
                    </a:p>
                    <a:p>
                      <a:pPr marL="0" marR="0" lvl="0" indent="0" algn="l" rtl="0">
                        <a:lnSpc>
                          <a:spcPct val="107000"/>
                        </a:lnSpc>
                        <a:spcBef>
                          <a:spcPts val="1200"/>
                        </a:spcBef>
                        <a:spcAft>
                          <a:spcPts val="0"/>
                        </a:spcAft>
                        <a:buClr>
                          <a:srgbClr val="000000"/>
                        </a:buClr>
                        <a:buSzPts val="1400"/>
                        <a:buFont typeface="Noto Sans Symbols"/>
                        <a:buNone/>
                      </a:pPr>
                      <a:r>
                        <a:rPr lang="fr-FR" sz="1800" u="none" strike="noStrike" cap="none" dirty="0"/>
                        <a:t>         Lui rappeler la finalité de l’enquête : améliorer sa qualité de vie.</a:t>
                      </a:r>
                      <a:endParaRPr sz="1800" u="none" strike="noStrike" cap="none" dirty="0">
                        <a:latin typeface="Calibri"/>
                        <a:ea typeface="Calibri"/>
                        <a:cs typeface="Calibri"/>
                        <a:sym typeface="Calibri"/>
                      </a:endParaRPr>
                    </a:p>
                  </a:txBody>
                  <a:tcPr marL="63375" marR="63375" marT="0" marB="0"/>
                </a:tc>
                <a:extLst>
                  <a:ext uri="{0D108BD9-81ED-4DB2-BD59-A6C34878D82A}">
                    <a16:rowId xmlns:a16="http://schemas.microsoft.com/office/drawing/2014/main" val="10002"/>
                  </a:ext>
                </a:extLst>
              </a:tr>
            </a:tbl>
          </a:graphicData>
        </a:graphic>
      </p:graphicFrame>
      <p:sp>
        <p:nvSpPr>
          <p:cNvPr id="436" name="Google Shape;436;p21"/>
          <p:cNvSpPr/>
          <p:nvPr/>
        </p:nvSpPr>
        <p:spPr>
          <a:xfrm rot="10800000" flipH="1">
            <a:off x="2046865" y="2115261"/>
            <a:ext cx="17821921"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800"/>
              <a:buFont typeface="Arial"/>
              <a:buNone/>
            </a:pPr>
            <a:r>
              <a:rPr lang="fr-FR" sz="800" b="0" i="0" u="none" strike="noStrike" cap="none">
                <a:solidFill>
                  <a:schemeClr val="dk1"/>
                </a:solidFill>
                <a:latin typeface="Arial"/>
                <a:ea typeface="Arial"/>
                <a:cs typeface="Arial"/>
                <a:sym typeface="Arial"/>
              </a:rPr>
              <a:t> </a:t>
            </a:r>
            <a:r>
              <a:rPr lang="fr-FR" sz="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[MM1]</a:t>
            </a:r>
            <a:r>
              <a:rPr lang="fr-FR" sz="1000" b="0" i="0" u="none" strike="noStrike" cap="none">
                <a:solidFill>
                  <a:schemeClr val="dk1"/>
                </a:solidFill>
                <a:latin typeface="Arial"/>
                <a:ea typeface="Arial"/>
                <a:cs typeface="Arial"/>
                <a:sym typeface="Arial"/>
              </a:rPr>
              <a:t>Via le pictogramme : je ne veux pas répondre</a:t>
            </a:r>
            <a:endParaRPr sz="1800" b="0" i="0" u="none" strike="noStrike" cap="none">
              <a:solidFill>
                <a:schemeClr val="dk1"/>
              </a:solidFill>
              <a:latin typeface="Arial"/>
              <a:ea typeface="Arial"/>
              <a:cs typeface="Arial"/>
              <a:sym typeface="Arial"/>
            </a:endParaRPr>
          </a:p>
        </p:txBody>
      </p:sp>
      <p:sp>
        <p:nvSpPr>
          <p:cNvPr id="437" name="Google Shape;437;p21"/>
          <p:cNvSpPr/>
          <p:nvPr/>
        </p:nvSpPr>
        <p:spPr>
          <a:xfrm>
            <a:off x="623888" y="438992"/>
            <a:ext cx="3018775" cy="3886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800"/>
              <a:buFont typeface="Noto Sans Symbols"/>
              <a:buChar char="▪"/>
            </a:pPr>
            <a:r>
              <a:rPr lang="fr-FR" sz="1800" b="1" i="0" u="none" strike="noStrike" cap="small" dirty="0">
                <a:solidFill>
                  <a:srgbClr val="000080"/>
                </a:solidFill>
                <a:latin typeface="Calibri"/>
                <a:ea typeface="Calibri"/>
                <a:cs typeface="Calibri"/>
                <a:sym typeface="Calibri"/>
              </a:rPr>
              <a:t>Les biais </a:t>
            </a:r>
            <a:r>
              <a:rPr lang="fr-FR" sz="1800" b="1" cap="small" dirty="0">
                <a:solidFill>
                  <a:srgbClr val="000080"/>
                </a:solidFill>
                <a:latin typeface="Calibri"/>
                <a:ea typeface="Calibri"/>
                <a:cs typeface="Calibri"/>
                <a:sym typeface="Calibri"/>
              </a:rPr>
              <a:t>liés</a:t>
            </a:r>
            <a:r>
              <a:rPr lang="fr-FR" sz="1800" b="1" i="0" u="none" strike="noStrike" cap="small" dirty="0">
                <a:solidFill>
                  <a:srgbClr val="000080"/>
                </a:solidFill>
                <a:latin typeface="Calibri"/>
                <a:ea typeface="Calibri"/>
                <a:cs typeface="Calibri"/>
                <a:sym typeface="Calibri"/>
              </a:rPr>
              <a:t> aux usagers</a:t>
            </a:r>
            <a:endParaRPr sz="1800" b="0" i="0" u="none" strike="noStrike" cap="none" dirty="0">
              <a:solidFill>
                <a:srgbClr val="000000"/>
              </a:solidFill>
              <a:latin typeface="Calibri"/>
              <a:ea typeface="Calibri"/>
              <a:cs typeface="Calibri"/>
              <a:sym typeface="Calibri"/>
            </a:endParaRPr>
          </a:p>
        </p:txBody>
      </p:sp>
      <p:sp>
        <p:nvSpPr>
          <p:cNvPr id="6" name="Flèche droite 5"/>
          <p:cNvSpPr/>
          <p:nvPr/>
        </p:nvSpPr>
        <p:spPr>
          <a:xfrm>
            <a:off x="2539997" y="5895674"/>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6"/>
          <p:cNvSpPr/>
          <p:nvPr/>
        </p:nvSpPr>
        <p:spPr>
          <a:xfrm>
            <a:off x="2539997" y="6194286"/>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droite 7"/>
          <p:cNvSpPr/>
          <p:nvPr/>
        </p:nvSpPr>
        <p:spPr>
          <a:xfrm>
            <a:off x="2533393" y="3644672"/>
            <a:ext cx="376062" cy="246224"/>
          </a:xfrm>
          <a:prstGeom prst="rightArrow">
            <a:avLst>
              <a:gd name="adj1" fmla="val 50000"/>
              <a:gd name="adj2" fmla="val 53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2539996" y="2586204"/>
            <a:ext cx="274455"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21"/>
          <p:cNvGraphicFramePr/>
          <p:nvPr>
            <p:extLst>
              <p:ext uri="{D42A27DB-BD31-4B8C-83A1-F6EECF244321}">
                <p14:modId xmlns:p14="http://schemas.microsoft.com/office/powerpoint/2010/main" val="1939192724"/>
              </p:ext>
            </p:extLst>
          </p:nvPr>
        </p:nvGraphicFramePr>
        <p:xfrm>
          <a:off x="623888" y="814544"/>
          <a:ext cx="11077575" cy="5700787"/>
        </p:xfrm>
        <a:graphic>
          <a:graphicData uri="http://schemas.openxmlformats.org/drawingml/2006/table">
            <a:tbl>
              <a:tblPr firstRow="1" firstCol="1" bandRow="1">
                <a:noFill/>
              </a:tblPr>
              <a:tblGrid>
                <a:gridCol w="1716075">
                  <a:extLst>
                    <a:ext uri="{9D8B030D-6E8A-4147-A177-3AD203B41FA5}">
                      <a16:colId xmlns:a16="http://schemas.microsoft.com/office/drawing/2014/main" val="20000"/>
                    </a:ext>
                  </a:extLst>
                </a:gridCol>
                <a:gridCol w="9361500">
                  <a:extLst>
                    <a:ext uri="{9D8B030D-6E8A-4147-A177-3AD203B41FA5}">
                      <a16:colId xmlns:a16="http://schemas.microsoft.com/office/drawing/2014/main" val="20001"/>
                    </a:ext>
                  </a:extLst>
                </a:gridCol>
              </a:tblGrid>
              <a:tr h="396694">
                <a:tc>
                  <a:txBody>
                    <a:bodyPr/>
                    <a:lstStyle/>
                    <a:p>
                      <a:pPr marL="0" marR="0" lvl="0" indent="0" algn="l" rtl="0">
                        <a:lnSpc>
                          <a:spcPct val="107000"/>
                        </a:lnSpc>
                        <a:spcBef>
                          <a:spcPts val="0"/>
                        </a:spcBef>
                        <a:spcAft>
                          <a:spcPts val="0"/>
                        </a:spcAft>
                        <a:buClr>
                          <a:srgbClr val="000000"/>
                        </a:buClr>
                        <a:buSzPts val="1400"/>
                        <a:buFont typeface="Arial"/>
                        <a:buNone/>
                      </a:pPr>
                      <a:r>
                        <a:rPr lang="fr-FR" sz="1600" u="none" strike="noStrike" cap="none" dirty="0"/>
                        <a:t>Types de biais</a:t>
                      </a:r>
                      <a:endParaRPr sz="1600" u="none" strike="noStrike" cap="none" dirty="0">
                        <a:latin typeface="Calibri"/>
                        <a:ea typeface="Calibri"/>
                        <a:cs typeface="Calibri"/>
                        <a:sym typeface="Calibri"/>
                      </a:endParaRPr>
                    </a:p>
                  </a:txBody>
                  <a:tcPr marL="63375" marR="633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fr-FR" sz="1600" u="none" strike="noStrike" cap="none"/>
                        <a:t>Exemples et conseils</a:t>
                      </a:r>
                      <a:endParaRPr sz="1600" u="none" strike="noStrike" cap="none">
                        <a:latin typeface="Calibri"/>
                        <a:ea typeface="Calibri"/>
                        <a:cs typeface="Calibri"/>
                        <a:sym typeface="Calibri"/>
                      </a:endParaRPr>
                    </a:p>
                  </a:txBody>
                  <a:tcPr marL="63375" marR="63375" marT="0" marB="0"/>
                </a:tc>
                <a:extLst>
                  <a:ext uri="{0D108BD9-81ED-4DB2-BD59-A6C34878D82A}">
                    <a16:rowId xmlns:a16="http://schemas.microsoft.com/office/drawing/2014/main" val="10000"/>
                  </a:ext>
                </a:extLst>
              </a:tr>
              <a:tr h="1386741">
                <a:tc>
                  <a:txBody>
                    <a:bodyPr/>
                    <a:lstStyle/>
                    <a:p>
                      <a:pPr marL="0" marR="0" lvl="0" indent="0" algn="l" rtl="0">
                        <a:lnSpc>
                          <a:spcPct val="107000"/>
                        </a:lnSpc>
                        <a:spcBef>
                          <a:spcPts val="0"/>
                        </a:spcBef>
                        <a:spcAft>
                          <a:spcPts val="0"/>
                        </a:spcAft>
                        <a:buClr>
                          <a:srgbClr val="000000"/>
                        </a:buClr>
                        <a:buSzPts val="1400"/>
                        <a:buFont typeface="Arial"/>
                        <a:buNone/>
                      </a:pPr>
                      <a:r>
                        <a:rPr lang="fr-FR" sz="1600" u="none" strike="noStrike" cap="none" dirty="0"/>
                        <a:t>Biais </a:t>
                      </a:r>
                      <a:r>
                        <a:rPr lang="fr-BE" sz="1600" u="none" strike="noStrike" cap="none" dirty="0"/>
                        <a:t>de</a:t>
                      </a:r>
                      <a:r>
                        <a:rPr lang="fr-BE" sz="1600" u="none" strike="noStrike" cap="none" baseline="0" dirty="0"/>
                        <a:t> récence</a:t>
                      </a:r>
                      <a:endParaRPr sz="1600" u="none" strike="noStrike" cap="none" dirty="0"/>
                    </a:p>
                  </a:txBody>
                  <a:tcPr marL="63375" marR="63375" marT="0" marB="0"/>
                </a:tc>
                <a:tc>
                  <a:txBody>
                    <a:bodyPr/>
                    <a:lstStyle/>
                    <a:p>
                      <a:pPr marL="342900" marR="0" lvl="0" indent="-342900" algn="l" rtl="0">
                        <a:lnSpc>
                          <a:spcPct val="107000"/>
                        </a:lnSpc>
                        <a:spcBef>
                          <a:spcPts val="0"/>
                        </a:spcBef>
                        <a:spcAft>
                          <a:spcPts val="0"/>
                        </a:spcAft>
                        <a:buClr>
                          <a:srgbClr val="385623"/>
                        </a:buClr>
                        <a:buSzPts val="1400"/>
                        <a:buFont typeface="Noto Sans Symbols"/>
                        <a:buChar char="∙"/>
                      </a:pPr>
                      <a:r>
                        <a:rPr lang="fr-BE" sz="1600" b="0" i="0" u="none" strike="noStrike" cap="none" dirty="0">
                          <a:solidFill>
                            <a:schemeClr val="dk1"/>
                          </a:solidFill>
                          <a:latin typeface="Arial"/>
                          <a:ea typeface="Arial"/>
                          <a:cs typeface="Arial"/>
                          <a:sym typeface="Calibri"/>
                        </a:rPr>
                        <a:t>La personne répond systématiquement la dernière réponse qui lui a été proposée par l’accompagnant</a:t>
                      </a:r>
                    </a:p>
                    <a:p>
                      <a:pPr marL="0" marR="0" lvl="0" indent="0" algn="l" rtl="0">
                        <a:lnSpc>
                          <a:spcPct val="107000"/>
                        </a:lnSpc>
                        <a:spcBef>
                          <a:spcPts val="0"/>
                        </a:spcBef>
                        <a:spcAft>
                          <a:spcPts val="0"/>
                        </a:spcAft>
                        <a:buClr>
                          <a:srgbClr val="385623"/>
                        </a:buClr>
                        <a:buSzPts val="1400"/>
                        <a:buFont typeface="Noto Sans Symbols"/>
                        <a:buNone/>
                      </a:pPr>
                      <a:r>
                        <a:rPr lang="fr-BE" sz="1600" b="0" i="0" u="none" strike="noStrike" cap="none" dirty="0">
                          <a:solidFill>
                            <a:schemeClr val="dk1"/>
                          </a:solidFill>
                          <a:latin typeface="Arial"/>
                          <a:ea typeface="Arial"/>
                          <a:cs typeface="Arial"/>
                          <a:sym typeface="Calibri"/>
                        </a:rPr>
                        <a:t>          Avoir connaissance de ce biais et poser la question différemment afin de l’éviter (éviter les propositions multiples et poser la question de manière ouverte)</a:t>
                      </a:r>
                      <a:endParaRPr sz="1600" b="0" i="0" u="none" strike="noStrike" cap="none" dirty="0">
                        <a:solidFill>
                          <a:schemeClr val="dk1"/>
                        </a:solidFill>
                        <a:latin typeface="Arial"/>
                        <a:ea typeface="Arial"/>
                        <a:cs typeface="Arial"/>
                        <a:sym typeface="Calibri"/>
                      </a:endParaRPr>
                    </a:p>
                  </a:txBody>
                  <a:tcPr marL="63375" marR="63375" marT="0" marB="0"/>
                </a:tc>
                <a:extLst>
                  <a:ext uri="{0D108BD9-81ED-4DB2-BD59-A6C34878D82A}">
                    <a16:rowId xmlns:a16="http://schemas.microsoft.com/office/drawing/2014/main" val="10001"/>
                  </a:ext>
                </a:extLst>
              </a:tr>
              <a:tr h="1235112">
                <a:tc>
                  <a:txBody>
                    <a:bodyPr/>
                    <a:lstStyle/>
                    <a:p>
                      <a:pPr marL="0" marR="0" lvl="0" indent="0" algn="l" rtl="0">
                        <a:lnSpc>
                          <a:spcPct val="107000"/>
                        </a:lnSpc>
                        <a:spcBef>
                          <a:spcPts val="0"/>
                        </a:spcBef>
                        <a:spcAft>
                          <a:spcPts val="0"/>
                        </a:spcAft>
                        <a:buClr>
                          <a:srgbClr val="000000"/>
                        </a:buClr>
                        <a:buSzPts val="1400"/>
                        <a:buFont typeface="Arial"/>
                        <a:buNone/>
                      </a:pPr>
                      <a:r>
                        <a:rPr lang="fr-FR" sz="1600" u="none" strike="noStrike" cap="none" dirty="0"/>
                        <a:t>Eprouve de la gêne à répondre</a:t>
                      </a:r>
                      <a:endParaRPr sz="1600" u="none" strike="noStrike" cap="none" dirty="0">
                        <a:latin typeface="Calibri"/>
                        <a:ea typeface="Calibri"/>
                        <a:cs typeface="Calibri"/>
                        <a:sym typeface="Calibri"/>
                      </a:endParaRPr>
                    </a:p>
                  </a:txBody>
                  <a:tcPr marL="63375" marR="63375" marT="0" marB="0"/>
                </a:tc>
                <a:tc>
                  <a:txBody>
                    <a:bodyPr/>
                    <a:lstStyle/>
                    <a:p>
                      <a:pPr marL="342900" marR="0" lvl="0" indent="-342900" algn="l" rtl="0">
                        <a:lnSpc>
                          <a:spcPct val="107000"/>
                        </a:lnSpc>
                        <a:spcBef>
                          <a:spcPts val="0"/>
                        </a:spcBef>
                        <a:spcAft>
                          <a:spcPts val="0"/>
                        </a:spcAft>
                        <a:buClr>
                          <a:srgbClr val="385623"/>
                        </a:buClr>
                        <a:buSzPts val="1400"/>
                        <a:buFont typeface="Noto Sans Symbols"/>
                        <a:buChar char="∙"/>
                      </a:pPr>
                      <a:r>
                        <a:rPr lang="fr-FR" sz="1600" u="none" strike="noStrike" cap="none" dirty="0"/>
                        <a:t>Par pudeur, par exemple : si le sujet est sensible comme la vie affective et sexuelle</a:t>
                      </a:r>
                      <a:endParaRPr sz="1600" u="none" strike="noStrike" cap="none" dirty="0"/>
                    </a:p>
                    <a:p>
                      <a:pPr marL="0" marR="0" lvl="0" indent="0" algn="l" rtl="0">
                        <a:lnSpc>
                          <a:spcPct val="107000"/>
                        </a:lnSpc>
                        <a:spcBef>
                          <a:spcPts val="1200"/>
                        </a:spcBef>
                        <a:spcAft>
                          <a:spcPts val="0"/>
                        </a:spcAft>
                        <a:buClr>
                          <a:srgbClr val="000000"/>
                        </a:buClr>
                        <a:buSzPts val="1400"/>
                        <a:buFont typeface="Noto Sans Symbols"/>
                        <a:buNone/>
                      </a:pPr>
                      <a:r>
                        <a:rPr lang="fr-FR" sz="1600" u="none" strike="noStrike" cap="none" dirty="0"/>
                        <a:t>         Rappeler à la personne qu’elle répond de manière anonyme à l’ensemble des questions et qu’elle peut refuser de répondre aux questions de son choix.</a:t>
                      </a:r>
                      <a:r>
                        <a:rPr lang="fr-FR" sz="1600" u="none" strike="noStrike" cap="none" baseline="0" dirty="0"/>
                        <a:t> </a:t>
                      </a:r>
                      <a:endParaRPr sz="1600" u="none" strike="noStrike" cap="none" dirty="0">
                        <a:latin typeface="Calibri"/>
                        <a:ea typeface="Calibri"/>
                        <a:cs typeface="Calibri"/>
                        <a:sym typeface="Calibri"/>
                      </a:endParaRPr>
                    </a:p>
                  </a:txBody>
                  <a:tcPr marL="63375" marR="63375" marT="0" marB="0"/>
                </a:tc>
                <a:extLst>
                  <a:ext uri="{0D108BD9-81ED-4DB2-BD59-A6C34878D82A}">
                    <a16:rowId xmlns:a16="http://schemas.microsoft.com/office/drawing/2014/main" val="10002"/>
                  </a:ext>
                </a:extLst>
              </a:tr>
              <a:tr h="1807845">
                <a:tc>
                  <a:txBody>
                    <a:bodyPr/>
                    <a:lstStyle/>
                    <a:p>
                      <a:r>
                        <a:rPr lang="fr-BE" sz="1600" dirty="0"/>
                        <a:t>Difficulté à utiliser l’échelle</a:t>
                      </a:r>
                      <a:r>
                        <a:rPr lang="fr-BE" sz="1600" baseline="0" dirty="0"/>
                        <a:t> </a:t>
                      </a:r>
                      <a:r>
                        <a:rPr lang="fr-BE" sz="1600" baseline="0" dirty="0" err="1"/>
                        <a:t>Smile</a:t>
                      </a:r>
                      <a:endParaRPr lang="en-US" sz="1600" dirty="0"/>
                    </a:p>
                  </a:txBody>
                  <a:tcPr marL="63375" marR="63375" marT="0" marB="0"/>
                </a:tc>
                <a:tc>
                  <a:txBody>
                    <a:bodyPr/>
                    <a:lstStyle/>
                    <a:p>
                      <a:r>
                        <a:rPr lang="fr-BE" sz="1600" dirty="0"/>
                        <a:t>Exemple : Le</a:t>
                      </a:r>
                      <a:r>
                        <a:rPr lang="fr-BE" sz="1600" baseline="0" dirty="0"/>
                        <a:t> bénéficiaire partage ses pensées sur une question et ensuite montre un Smiley en contradiction avec son explication.</a:t>
                      </a:r>
                    </a:p>
                    <a:p>
                      <a:r>
                        <a:rPr lang="fr-BE" sz="1600" baseline="0" dirty="0"/>
                        <a:t>         Prendre le temps de réexpliquer l’échelle, il faut parfois de la pratique avant de maitriser l’échelle et cela varie beaucoup d’une personne à l’autre.</a:t>
                      </a:r>
                    </a:p>
                    <a:p>
                      <a:endParaRPr lang="fr-BE" sz="1600" baseline="0" dirty="0"/>
                    </a:p>
                    <a:p>
                      <a:r>
                        <a:rPr lang="fr-BE" sz="1600" baseline="0" dirty="0"/>
                        <a:t>         Il se peut que la réponse reste fidèle à ce qu’il pense (exemple : l’équipe décide tout pour l’usager, mais ça lui convient parfaitement). Ce qui compte c’est la </a:t>
                      </a:r>
                      <a:r>
                        <a:rPr lang="fr-BE" sz="1600" u="sng" baseline="0" dirty="0"/>
                        <a:t>satisfaction de l’usager </a:t>
                      </a:r>
                      <a:r>
                        <a:rPr lang="fr-BE" sz="1600" baseline="0" dirty="0"/>
                        <a:t>! </a:t>
                      </a:r>
                    </a:p>
                    <a:p>
                      <a:endParaRPr lang="fr-BE" sz="1600" baseline="0" dirty="0"/>
                    </a:p>
                    <a:p>
                      <a:r>
                        <a:rPr lang="fr-BE" sz="1600" baseline="0" dirty="0"/>
                        <a:t>         Possibilité de ramener l’échelle à 2 choix de réponses si l’usager éprouve beaucoup de difficulté (satisfait – non-satisfait). Tout en gardant à l’esprit qu’il pourra peut-être utiliser l’échelle complète ultérieurement. </a:t>
                      </a:r>
                      <a:endParaRPr lang="en-US" sz="1600" dirty="0"/>
                    </a:p>
                  </a:txBody>
                  <a:tcPr marL="63375" marR="63375" marT="0" marB="0"/>
                </a:tc>
                <a:extLst>
                  <a:ext uri="{0D108BD9-81ED-4DB2-BD59-A6C34878D82A}">
                    <a16:rowId xmlns:a16="http://schemas.microsoft.com/office/drawing/2014/main" val="10003"/>
                  </a:ext>
                </a:extLst>
              </a:tr>
            </a:tbl>
          </a:graphicData>
        </a:graphic>
      </p:graphicFrame>
      <p:sp>
        <p:nvSpPr>
          <p:cNvPr id="436" name="Google Shape;436;p21"/>
          <p:cNvSpPr/>
          <p:nvPr/>
        </p:nvSpPr>
        <p:spPr>
          <a:xfrm rot="10800000" flipH="1">
            <a:off x="2046865" y="2115261"/>
            <a:ext cx="17821921"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800"/>
              <a:buFont typeface="Arial"/>
              <a:buNone/>
            </a:pPr>
            <a:r>
              <a:rPr lang="fr-FR" sz="800" b="0" i="0" u="none" strike="noStrike" cap="none">
                <a:solidFill>
                  <a:schemeClr val="dk1"/>
                </a:solidFill>
                <a:latin typeface="Arial"/>
                <a:ea typeface="Arial"/>
                <a:cs typeface="Arial"/>
                <a:sym typeface="Arial"/>
              </a:rPr>
              <a:t> </a:t>
            </a:r>
            <a:r>
              <a:rPr lang="fr-FR" sz="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[MM1]</a:t>
            </a:r>
            <a:r>
              <a:rPr lang="fr-FR" sz="1000" b="0" i="0" u="none" strike="noStrike" cap="none">
                <a:solidFill>
                  <a:schemeClr val="dk1"/>
                </a:solidFill>
                <a:latin typeface="Arial"/>
                <a:ea typeface="Arial"/>
                <a:cs typeface="Arial"/>
                <a:sym typeface="Arial"/>
              </a:rPr>
              <a:t>Via le pictogramme : je ne veux pas répondre</a:t>
            </a:r>
            <a:endParaRPr sz="1800" b="0" i="0" u="none" strike="noStrike" cap="none">
              <a:solidFill>
                <a:schemeClr val="dk1"/>
              </a:solidFill>
              <a:latin typeface="Arial"/>
              <a:ea typeface="Arial"/>
              <a:cs typeface="Arial"/>
              <a:sym typeface="Arial"/>
            </a:endParaRPr>
          </a:p>
        </p:txBody>
      </p:sp>
      <p:sp>
        <p:nvSpPr>
          <p:cNvPr id="437" name="Google Shape;437;p21"/>
          <p:cNvSpPr/>
          <p:nvPr/>
        </p:nvSpPr>
        <p:spPr>
          <a:xfrm>
            <a:off x="623888" y="438992"/>
            <a:ext cx="3018775" cy="3886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800"/>
              <a:buFont typeface="Noto Sans Symbols"/>
              <a:buChar char="▪"/>
            </a:pPr>
            <a:r>
              <a:rPr lang="fr-FR" sz="1800" b="1" i="0" u="none" strike="noStrike" cap="small" dirty="0">
                <a:solidFill>
                  <a:srgbClr val="000080"/>
                </a:solidFill>
                <a:latin typeface="Calibri"/>
                <a:ea typeface="Calibri"/>
                <a:cs typeface="Calibri"/>
                <a:sym typeface="Calibri"/>
              </a:rPr>
              <a:t>Les biais </a:t>
            </a:r>
            <a:r>
              <a:rPr lang="fr-FR" sz="1800" b="1" cap="small" dirty="0">
                <a:solidFill>
                  <a:srgbClr val="000080"/>
                </a:solidFill>
                <a:latin typeface="Calibri"/>
                <a:ea typeface="Calibri"/>
                <a:cs typeface="Calibri"/>
                <a:sym typeface="Calibri"/>
              </a:rPr>
              <a:t>liés</a:t>
            </a:r>
            <a:r>
              <a:rPr lang="fr-FR" sz="1800" b="1" i="0" u="none" strike="noStrike" cap="small" dirty="0">
                <a:solidFill>
                  <a:srgbClr val="000080"/>
                </a:solidFill>
                <a:latin typeface="Calibri"/>
                <a:ea typeface="Calibri"/>
                <a:cs typeface="Calibri"/>
                <a:sym typeface="Calibri"/>
              </a:rPr>
              <a:t> aux usagers</a:t>
            </a:r>
            <a:endParaRPr sz="1800" b="0" i="0" u="none" strike="noStrike" cap="none" dirty="0">
              <a:solidFill>
                <a:srgbClr val="000000"/>
              </a:solidFill>
              <a:latin typeface="Calibri"/>
              <a:ea typeface="Calibri"/>
              <a:cs typeface="Calibri"/>
              <a:sym typeface="Calibri"/>
            </a:endParaRPr>
          </a:p>
        </p:txBody>
      </p:sp>
      <p:sp>
        <p:nvSpPr>
          <p:cNvPr id="3" name="Flèche droite 2"/>
          <p:cNvSpPr/>
          <p:nvPr/>
        </p:nvSpPr>
        <p:spPr>
          <a:xfrm>
            <a:off x="2526799" y="1825771"/>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droite 7"/>
          <p:cNvSpPr/>
          <p:nvPr/>
        </p:nvSpPr>
        <p:spPr>
          <a:xfrm>
            <a:off x="2539997" y="3076093"/>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2539997" y="4407339"/>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droite 9"/>
          <p:cNvSpPr/>
          <p:nvPr/>
        </p:nvSpPr>
        <p:spPr>
          <a:xfrm>
            <a:off x="2539997" y="5141826"/>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droite 10"/>
          <p:cNvSpPr/>
          <p:nvPr/>
        </p:nvSpPr>
        <p:spPr>
          <a:xfrm>
            <a:off x="2549227" y="5876313"/>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aphicFrame>
        <p:nvGraphicFramePr>
          <p:cNvPr id="443" name="Google Shape;443;p22"/>
          <p:cNvGraphicFramePr/>
          <p:nvPr/>
        </p:nvGraphicFramePr>
        <p:xfrm>
          <a:off x="642939" y="1157288"/>
          <a:ext cx="10901375" cy="4972050"/>
        </p:xfrm>
        <a:graphic>
          <a:graphicData uri="http://schemas.openxmlformats.org/drawingml/2006/table">
            <a:tbl>
              <a:tblPr firstRow="1" firstCol="1" bandRow="1">
                <a:noFill/>
              </a:tblPr>
              <a:tblGrid>
                <a:gridCol w="2025625">
                  <a:extLst>
                    <a:ext uri="{9D8B030D-6E8A-4147-A177-3AD203B41FA5}">
                      <a16:colId xmlns:a16="http://schemas.microsoft.com/office/drawing/2014/main" val="20000"/>
                    </a:ext>
                  </a:extLst>
                </a:gridCol>
                <a:gridCol w="8875750">
                  <a:extLst>
                    <a:ext uri="{9D8B030D-6E8A-4147-A177-3AD203B41FA5}">
                      <a16:colId xmlns:a16="http://schemas.microsoft.com/office/drawing/2014/main" val="20001"/>
                    </a:ext>
                  </a:extLst>
                </a:gridCol>
              </a:tblGrid>
              <a:tr h="325400">
                <a:tc>
                  <a:txBody>
                    <a:bodyPr/>
                    <a:lstStyle/>
                    <a:p>
                      <a:pPr marL="0" marR="0" lvl="0" indent="0" algn="l" rtl="0">
                        <a:lnSpc>
                          <a:spcPct val="107000"/>
                        </a:lnSpc>
                        <a:spcBef>
                          <a:spcPts val="0"/>
                        </a:spcBef>
                        <a:spcAft>
                          <a:spcPts val="0"/>
                        </a:spcAft>
                        <a:buClr>
                          <a:srgbClr val="000000"/>
                        </a:buClr>
                        <a:buSzPts val="1600"/>
                        <a:buFont typeface="Arial"/>
                        <a:buNone/>
                      </a:pPr>
                      <a:r>
                        <a:rPr lang="fr-FR" sz="1600" u="none" strike="noStrike" cap="none"/>
                        <a:t>Types de biais</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600"/>
                        <a:buFont typeface="Arial"/>
                        <a:buNone/>
                      </a:pPr>
                      <a:r>
                        <a:rPr lang="fr-FR" sz="1600" u="none" strike="noStrike" cap="none"/>
                        <a:t>Exemples et conseils</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991025">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a:t>Contexte général</a:t>
                      </a:r>
                      <a:endParaRPr sz="1600" u="none" strike="noStrike" cap="none">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rgbClr val="385623"/>
                        </a:buClr>
                        <a:buSzPts val="1600"/>
                        <a:buFont typeface="Noto Sans Symbols"/>
                        <a:buChar char="∙"/>
                      </a:pPr>
                      <a:r>
                        <a:rPr lang="fr-FR" sz="1600" u="none" strike="noStrike" cap="none" dirty="0"/>
                        <a:t>La personne ne se sent pas bien et n’est donc pas sereine pour répondre, l’accompagnant est débordé de travail et donc probablement moins à l’écoute.</a:t>
                      </a:r>
                      <a:endParaRPr sz="1400" u="none" strike="noStrike" cap="none" dirty="0"/>
                    </a:p>
                    <a:p>
                      <a:pPr marL="198755" marR="0" lvl="0" indent="0" algn="l" rtl="0">
                        <a:lnSpc>
                          <a:spcPct val="107000"/>
                        </a:lnSpc>
                        <a:spcBef>
                          <a:spcPts val="1000"/>
                        </a:spcBef>
                        <a:spcAft>
                          <a:spcPts val="0"/>
                        </a:spcAft>
                        <a:buClr>
                          <a:srgbClr val="000000"/>
                        </a:buClr>
                        <a:buSzPts val="1600"/>
                        <a:buFont typeface="Arial"/>
                        <a:buNone/>
                      </a:pPr>
                      <a:r>
                        <a:rPr lang="fr-FR" sz="1600" u="none" strike="noStrike" cap="none" dirty="0"/>
                        <a:t> </a:t>
                      </a:r>
                      <a:endParaRPr sz="1400" u="none" strike="noStrike" cap="none" dirty="0"/>
                    </a:p>
                    <a:p>
                      <a:pPr marL="0" marR="0" lvl="0" indent="0" algn="l" rtl="0">
                        <a:lnSpc>
                          <a:spcPct val="107000"/>
                        </a:lnSpc>
                        <a:spcBef>
                          <a:spcPts val="600"/>
                        </a:spcBef>
                        <a:spcAft>
                          <a:spcPts val="0"/>
                        </a:spcAft>
                        <a:buClr>
                          <a:srgbClr val="000000"/>
                        </a:buClr>
                        <a:buSzPts val="1600"/>
                        <a:buFont typeface="Noto Sans Symbols"/>
                        <a:buNone/>
                      </a:pPr>
                      <a:r>
                        <a:rPr lang="fr-FR" sz="1600" u="none" strike="noStrike" cap="none" dirty="0"/>
                        <a:t>       Reporter l’enquête à un moment plus propice.</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156450">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a:t>Questionnaire trop long ou pas</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fr-FR" sz="1600" u="none" strike="noStrike" cap="none"/>
                        <a:t>compréhensible</a:t>
                      </a:r>
                      <a:endParaRPr sz="1600" u="none" strike="noStrike" cap="none">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rgbClr val="385623"/>
                        </a:buClr>
                        <a:buSzPts val="1600"/>
                        <a:buFont typeface="Noto Sans Symbols"/>
                        <a:buChar char="∙"/>
                      </a:pPr>
                      <a:r>
                        <a:rPr lang="fr-FR" sz="1600" u="none" strike="noStrike" cap="none" dirty="0"/>
                        <a:t>Au-delà de 45 minutes le bénéficiaire risque d’être trop fatigué pour se concentrer.</a:t>
                      </a:r>
                      <a:endParaRPr sz="1400" u="none" strike="noStrike" cap="none" dirty="0"/>
                    </a:p>
                    <a:p>
                      <a:pPr marL="0" marR="0" lvl="0" indent="0" algn="l" rtl="0">
                        <a:lnSpc>
                          <a:spcPct val="107000"/>
                        </a:lnSpc>
                        <a:spcBef>
                          <a:spcPts val="600"/>
                        </a:spcBef>
                        <a:spcAft>
                          <a:spcPts val="0"/>
                        </a:spcAft>
                        <a:buClr>
                          <a:srgbClr val="000000"/>
                        </a:buClr>
                        <a:buSzPts val="1600"/>
                        <a:buFont typeface="Noto Sans Symbols"/>
                        <a:buNone/>
                      </a:pPr>
                      <a:r>
                        <a:rPr lang="fr-FR" sz="1600" u="none" strike="noStrike" cap="none" dirty="0"/>
                        <a:t>       Fractionner le questionnaire en plusieurs séances.</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499175">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a:t>Mauvaises conditions pour le</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fr-FR" sz="1600" u="none" strike="noStrike" cap="none"/>
                        <a:t>compléter</a:t>
                      </a:r>
                      <a:endParaRPr sz="1600" u="none" strike="noStrike" cap="none">
                        <a:latin typeface="Calibri"/>
                        <a:ea typeface="Calibri"/>
                        <a:cs typeface="Calibri"/>
                        <a:sym typeface="Calibri"/>
                      </a:endParaRPr>
                    </a:p>
                  </a:txBody>
                  <a:tcPr marL="68575" marR="68575" marT="0" marB="0"/>
                </a:tc>
                <a:tc>
                  <a:txBody>
                    <a:bodyPr/>
                    <a:lstStyle/>
                    <a:p>
                      <a:pPr marL="342900" marR="0" lvl="0" indent="-342900" algn="l" rtl="0">
                        <a:lnSpc>
                          <a:spcPct val="107000"/>
                        </a:lnSpc>
                        <a:spcBef>
                          <a:spcPts val="0"/>
                        </a:spcBef>
                        <a:spcAft>
                          <a:spcPts val="0"/>
                        </a:spcAft>
                        <a:buClr>
                          <a:srgbClr val="385623"/>
                        </a:buClr>
                        <a:buSzPts val="1600"/>
                        <a:buFont typeface="Noto Sans Symbols"/>
                        <a:buChar char="∙"/>
                      </a:pPr>
                      <a:r>
                        <a:rPr lang="fr-FR" sz="1600" u="none" strike="noStrike" cap="none" dirty="0"/>
                        <a:t>Pas d’intimité, la personne doit répondre devant d’autres personnes ou elle est mal installée.</a:t>
                      </a:r>
                    </a:p>
                    <a:p>
                      <a:pPr marL="0" marR="0" lvl="0" indent="0" algn="l" rtl="0">
                        <a:lnSpc>
                          <a:spcPct val="107000"/>
                        </a:lnSpc>
                        <a:spcBef>
                          <a:spcPts val="600"/>
                        </a:spcBef>
                        <a:spcAft>
                          <a:spcPts val="0"/>
                        </a:spcAft>
                        <a:buClr>
                          <a:srgbClr val="000000"/>
                        </a:buClr>
                        <a:buSzPts val="1600"/>
                        <a:buFont typeface="Noto Sans Symbols"/>
                        <a:buNone/>
                      </a:pPr>
                      <a:r>
                        <a:rPr lang="fr-FR" sz="1600" u="none" strike="noStrike" cap="none" dirty="0"/>
                        <a:t>       Revoir, avec l’avis de la personne, les conditions à respecter pour compléter le livret.</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
        <p:nvSpPr>
          <p:cNvPr id="444" name="Google Shape;444;p22"/>
          <p:cNvSpPr/>
          <p:nvPr/>
        </p:nvSpPr>
        <p:spPr>
          <a:xfrm>
            <a:off x="642939" y="572370"/>
            <a:ext cx="5044971" cy="3755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800"/>
              <a:buFont typeface="Noto Sans Symbols"/>
              <a:buChar char="▪"/>
            </a:pPr>
            <a:r>
              <a:rPr lang="fr-FR" sz="1800" b="1" i="0" u="none" strike="noStrike" cap="small">
                <a:solidFill>
                  <a:srgbClr val="000080"/>
                </a:solidFill>
                <a:latin typeface="Calibri"/>
                <a:ea typeface="Calibri"/>
                <a:cs typeface="Calibri"/>
                <a:sym typeface="Calibri"/>
              </a:rPr>
              <a:t>les autres sources de biais (Liste non-exhaustive) </a:t>
            </a:r>
            <a:endParaRPr sz="1800" b="0" i="0" u="none" strike="noStrike" cap="none">
              <a:solidFill>
                <a:srgbClr val="000000"/>
              </a:solidFill>
              <a:latin typeface="Calibri"/>
              <a:ea typeface="Calibri"/>
              <a:cs typeface="Calibri"/>
              <a:sym typeface="Calibri"/>
            </a:endParaRPr>
          </a:p>
        </p:txBody>
      </p:sp>
      <p:sp>
        <p:nvSpPr>
          <p:cNvPr id="5" name="Flèche droite 4"/>
          <p:cNvSpPr/>
          <p:nvPr/>
        </p:nvSpPr>
        <p:spPr>
          <a:xfrm>
            <a:off x="2858654" y="5030037"/>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droite 5"/>
          <p:cNvSpPr/>
          <p:nvPr/>
        </p:nvSpPr>
        <p:spPr>
          <a:xfrm>
            <a:off x="2858655" y="3898043"/>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6"/>
          <p:cNvSpPr/>
          <p:nvPr/>
        </p:nvSpPr>
        <p:spPr>
          <a:xfrm>
            <a:off x="2858655" y="2572139"/>
            <a:ext cx="166255" cy="73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8"/>
          <p:cNvSpPr txBox="1">
            <a:spLocks noGrp="1"/>
          </p:cNvSpPr>
          <p:nvPr>
            <p:ph type="ctrTitle"/>
          </p:nvPr>
        </p:nvSpPr>
        <p:spPr>
          <a:xfrm>
            <a:off x="262209" y="2382703"/>
            <a:ext cx="11277600" cy="14700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400"/>
              <a:buFont typeface="Arial"/>
              <a:buNone/>
            </a:pPr>
            <a:r>
              <a:rPr lang="fr-FR" sz="4000" dirty="0">
                <a:latin typeface="Calibri"/>
                <a:ea typeface="Calibri"/>
                <a:cs typeface="Calibri"/>
                <a:sym typeface="Calibri"/>
              </a:rPr>
              <a:t>6. Utilisation et diffusion des résultats </a:t>
            </a:r>
            <a:endParaRPr sz="4000" dirty="0">
              <a:latin typeface="Calibri"/>
              <a:ea typeface="Calibri"/>
              <a:cs typeface="Calibri"/>
              <a:sym typeface="Calibri"/>
            </a:endParaRPr>
          </a:p>
        </p:txBody>
      </p:sp>
      <p:pic>
        <p:nvPicPr>
          <p:cNvPr id="2" name="Image 1">
            <a:extLst>
              <a:ext uri="{FF2B5EF4-FFF2-40B4-BE49-F238E27FC236}">
                <a16:creationId xmlns:a16="http://schemas.microsoft.com/office/drawing/2014/main" id="{5B41F663-AA89-2796-B2A0-F52DD17E7EC7}"/>
              </a:ext>
            </a:extLst>
          </p:cNvPr>
          <p:cNvPicPr>
            <a:picLocks noChangeAspect="1"/>
          </p:cNvPicPr>
          <p:nvPr/>
        </p:nvPicPr>
        <p:blipFill>
          <a:blip r:embed="rId3"/>
          <a:stretch>
            <a:fillRect/>
          </a:stretch>
        </p:blipFill>
        <p:spPr>
          <a:xfrm>
            <a:off x="1989117" y="4931311"/>
            <a:ext cx="7620000" cy="146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7B312-E72C-FB52-ABB5-5E98E472AB4A}"/>
              </a:ext>
            </a:extLst>
          </p:cNvPr>
          <p:cNvSpPr>
            <a:spLocks noGrp="1"/>
          </p:cNvSpPr>
          <p:nvPr>
            <p:ph type="title"/>
          </p:nvPr>
        </p:nvSpPr>
        <p:spPr/>
        <p:txBody>
          <a:bodyPr/>
          <a:lstStyle/>
          <a:p>
            <a:r>
              <a:rPr lang="fr-FR" dirty="0"/>
              <a:t>Les résultats </a:t>
            </a:r>
          </a:p>
        </p:txBody>
      </p:sp>
      <p:sp>
        <p:nvSpPr>
          <p:cNvPr id="3" name="Espace réservé du texte 2">
            <a:extLst>
              <a:ext uri="{FF2B5EF4-FFF2-40B4-BE49-F238E27FC236}">
                <a16:creationId xmlns:a16="http://schemas.microsoft.com/office/drawing/2014/main" id="{BB215CB2-1437-EE90-33C0-7982647AA33C}"/>
              </a:ext>
            </a:extLst>
          </p:cNvPr>
          <p:cNvSpPr>
            <a:spLocks noGrp="1"/>
          </p:cNvSpPr>
          <p:nvPr>
            <p:ph type="body" idx="1"/>
          </p:nvPr>
        </p:nvSpPr>
        <p:spPr>
          <a:ln>
            <a:solidFill>
              <a:schemeClr val="tx1"/>
            </a:solidFill>
          </a:ln>
        </p:spPr>
        <p:txBody>
          <a:bodyPr/>
          <a:lstStyle/>
          <a:p>
            <a:r>
              <a:rPr lang="fr-FR" dirty="0"/>
              <a:t>Question de l’anonymat </a:t>
            </a:r>
          </a:p>
          <a:p>
            <a:endParaRPr lang="fr-FR" dirty="0"/>
          </a:p>
          <a:p>
            <a:pPr lvl="1"/>
            <a:r>
              <a:rPr lang="fr-FR" dirty="0"/>
              <a:t>L’usager (entièrement anonymisé)</a:t>
            </a:r>
          </a:p>
          <a:p>
            <a:pPr marL="565150" lvl="1" indent="0">
              <a:buNone/>
            </a:pPr>
            <a:endParaRPr lang="fr-FR" dirty="0"/>
          </a:p>
          <a:p>
            <a:pPr lvl="1"/>
            <a:r>
              <a:rPr lang="fr-FR" dirty="0"/>
              <a:t>Les services participant à cette enquête seront nommés dans l’introduction du rapport (</a:t>
            </a:r>
            <a:r>
              <a:rPr lang="fr-FR" b="1" u="sng" dirty="0"/>
              <a:t>sauf si demande adressée par le service, par email à </a:t>
            </a:r>
            <a:r>
              <a:rPr lang="fr-FR" b="1" u="sng" dirty="0">
                <a:hlinkClick r:id="rId2"/>
              </a:rPr>
              <a:t>m.mestre@capsmile.be</a:t>
            </a:r>
            <a:r>
              <a:rPr lang="fr-FR" b="1" u="sng" dirty="0"/>
              <a:t>, de ne pas être cité).</a:t>
            </a:r>
          </a:p>
          <a:p>
            <a:pPr lvl="1"/>
            <a:endParaRPr lang="fr-FR" dirty="0"/>
          </a:p>
          <a:p>
            <a:pPr marL="565150" lvl="1" indent="0">
              <a:buNone/>
            </a:pPr>
            <a:endParaRPr lang="fr-FR" dirty="0"/>
          </a:p>
        </p:txBody>
      </p:sp>
      <p:sp>
        <p:nvSpPr>
          <p:cNvPr id="4" name="Espace réservé du texte 3">
            <a:extLst>
              <a:ext uri="{FF2B5EF4-FFF2-40B4-BE49-F238E27FC236}">
                <a16:creationId xmlns:a16="http://schemas.microsoft.com/office/drawing/2014/main" id="{56247108-6824-B690-63A2-6BD7D7672DFE}"/>
              </a:ext>
            </a:extLst>
          </p:cNvPr>
          <p:cNvSpPr>
            <a:spLocks noGrp="1"/>
          </p:cNvSpPr>
          <p:nvPr>
            <p:ph type="body" idx="2"/>
          </p:nvPr>
        </p:nvSpPr>
        <p:spPr>
          <a:ln>
            <a:solidFill>
              <a:schemeClr val="tx1"/>
            </a:solidFill>
          </a:ln>
        </p:spPr>
        <p:txBody>
          <a:bodyPr>
            <a:normAutofit/>
          </a:bodyPr>
          <a:lstStyle/>
          <a:p>
            <a:r>
              <a:rPr lang="fr-FR" dirty="0"/>
              <a:t>Contenu des résultats</a:t>
            </a:r>
          </a:p>
          <a:p>
            <a:pPr marL="101600" indent="0">
              <a:buNone/>
            </a:pPr>
            <a:endParaRPr lang="fr-FR" dirty="0"/>
          </a:p>
          <a:p>
            <a:pPr marL="101600" indent="0">
              <a:buNone/>
            </a:pPr>
            <a:r>
              <a:rPr lang="fr-FR" dirty="0"/>
              <a:t>- Statistiques (avec la variable des 3 groupes + province + tranches d’âge)</a:t>
            </a:r>
          </a:p>
          <a:p>
            <a:pPr marL="101600" indent="0">
              <a:buNone/>
            </a:pPr>
            <a:endParaRPr lang="fr-FR" dirty="0"/>
          </a:p>
          <a:p>
            <a:pPr marL="101600" indent="0">
              <a:buNone/>
            </a:pPr>
            <a:r>
              <a:rPr lang="fr-FR" dirty="0"/>
              <a:t>- Compilation de quelques commentaires strictement anonymisés </a:t>
            </a:r>
          </a:p>
          <a:p>
            <a:pPr marL="101600" indent="0">
              <a:buNone/>
            </a:pPr>
            <a:endParaRPr lang="fr-FR" dirty="0"/>
          </a:p>
          <a:p>
            <a:pPr marL="101600" indent="0">
              <a:buNone/>
            </a:pPr>
            <a:r>
              <a:rPr lang="fr-FR" dirty="0"/>
              <a:t>- Analyse des résultats </a:t>
            </a:r>
          </a:p>
          <a:p>
            <a:pPr marL="101600" indent="0">
              <a:buNone/>
            </a:pPr>
            <a:endParaRPr lang="fr-FR" dirty="0">
              <a:highlight>
                <a:srgbClr val="FFFF00"/>
              </a:highlight>
            </a:endParaRPr>
          </a:p>
          <a:p>
            <a:pPr marL="101600" indent="0">
              <a:buNone/>
            </a:pPr>
            <a:r>
              <a:rPr lang="fr-FR" dirty="0"/>
              <a:t>Lien vers un rapport type: </a:t>
            </a:r>
            <a:r>
              <a:rPr lang="fr-FR" dirty="0">
                <a:hlinkClick r:id="rId3"/>
              </a:rPr>
              <a:t>ici</a:t>
            </a:r>
            <a:endParaRPr lang="fr-FR" dirty="0"/>
          </a:p>
          <a:p>
            <a:pPr marL="101600" indent="0">
              <a:buNone/>
            </a:pPr>
            <a:endParaRPr lang="fr-FR" dirty="0"/>
          </a:p>
        </p:txBody>
      </p:sp>
    </p:spTree>
    <p:extLst>
      <p:ext uri="{BB962C8B-B14F-4D97-AF65-F5344CB8AC3E}">
        <p14:creationId xmlns:p14="http://schemas.microsoft.com/office/powerpoint/2010/main" val="287371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D2D5C-6059-DFE5-22D2-0CCA165F4DA3}"/>
              </a:ext>
            </a:extLst>
          </p:cNvPr>
          <p:cNvSpPr>
            <a:spLocks noGrp="1"/>
          </p:cNvSpPr>
          <p:nvPr>
            <p:ph type="title"/>
          </p:nvPr>
        </p:nvSpPr>
        <p:spPr>
          <a:xfrm>
            <a:off x="609600" y="584860"/>
            <a:ext cx="10972800" cy="1066800"/>
          </a:xfrm>
        </p:spPr>
        <p:txBody>
          <a:bodyPr/>
          <a:lstStyle/>
          <a:p>
            <a:r>
              <a:rPr lang="fr-FR" dirty="0"/>
              <a:t>L’utilisation et la diffusion des résultats</a:t>
            </a:r>
          </a:p>
        </p:txBody>
      </p:sp>
      <p:sp>
        <p:nvSpPr>
          <p:cNvPr id="3" name="Espace réservé du texte 2">
            <a:extLst>
              <a:ext uri="{FF2B5EF4-FFF2-40B4-BE49-F238E27FC236}">
                <a16:creationId xmlns:a16="http://schemas.microsoft.com/office/drawing/2014/main" id="{2AFFF090-6D31-7462-6445-FA90702665C6}"/>
              </a:ext>
            </a:extLst>
          </p:cNvPr>
          <p:cNvSpPr>
            <a:spLocks noGrp="1"/>
          </p:cNvSpPr>
          <p:nvPr>
            <p:ph type="body" idx="1"/>
          </p:nvPr>
        </p:nvSpPr>
        <p:spPr>
          <a:xfrm>
            <a:off x="609600" y="1664525"/>
            <a:ext cx="5384800" cy="4608615"/>
          </a:xfrm>
          <a:ln>
            <a:solidFill>
              <a:schemeClr val="tx1"/>
            </a:solidFill>
          </a:ln>
        </p:spPr>
        <p:txBody>
          <a:bodyPr>
            <a:normAutofit lnSpcReduction="10000"/>
          </a:bodyPr>
          <a:lstStyle/>
          <a:p>
            <a:r>
              <a:rPr lang="fr-FR" dirty="0"/>
              <a:t>Rapport en libre accès sur le site internet des asbl partenaires :</a:t>
            </a:r>
          </a:p>
          <a:p>
            <a:pPr lvl="1"/>
            <a:r>
              <a:rPr lang="fr-FR" dirty="0">
                <a:hlinkClick r:id="rId2"/>
              </a:rPr>
              <a:t>www.capsmile.be</a:t>
            </a:r>
            <a:endParaRPr lang="fr-FR" dirty="0"/>
          </a:p>
          <a:p>
            <a:pPr lvl="1"/>
            <a:r>
              <a:rPr lang="fr-FR" dirty="0">
                <a:hlinkClick r:id="rId3"/>
              </a:rPr>
              <a:t>www.yuugi.be</a:t>
            </a:r>
            <a:r>
              <a:rPr lang="fr-FR" dirty="0"/>
              <a:t> </a:t>
            </a:r>
          </a:p>
          <a:p>
            <a:pPr lvl="1">
              <a:lnSpc>
                <a:spcPct val="110000"/>
              </a:lnSpc>
            </a:pPr>
            <a:r>
              <a:rPr lang="fr-FR" dirty="0">
                <a:hlinkClick r:id="rId4"/>
              </a:rPr>
              <a:t>https://www.handicaps-sexualites.be</a:t>
            </a:r>
            <a:r>
              <a:rPr lang="fr-FR" dirty="0"/>
              <a:t> </a:t>
            </a:r>
          </a:p>
          <a:p>
            <a:pPr lvl="1">
              <a:lnSpc>
                <a:spcPct val="110000"/>
              </a:lnSpc>
            </a:pPr>
            <a:endParaRPr lang="fr-FR" dirty="0"/>
          </a:p>
          <a:p>
            <a:pPr>
              <a:buFont typeface="Arial" panose="020B0604020202020204" pitchFamily="34" charset="0"/>
              <a:buChar char="•"/>
            </a:pPr>
            <a:r>
              <a:rPr lang="fr-FR" dirty="0"/>
              <a:t>Présentation des résultats par visioconférence le mercredi 17/04 de 13h à 15H30. Un email sera envoyé à l’ensemble des participants avec le lien teams. </a:t>
            </a:r>
          </a:p>
          <a:p>
            <a:pPr>
              <a:buFont typeface="Arial" panose="020B0604020202020204" pitchFamily="34" charset="0"/>
              <a:buChar char="•"/>
            </a:pPr>
            <a:endParaRPr lang="fr-FR" dirty="0"/>
          </a:p>
          <a:p>
            <a:pPr>
              <a:buFont typeface="Arial" panose="020B0604020202020204" pitchFamily="34" charset="0"/>
              <a:buChar char="•"/>
            </a:pPr>
            <a:r>
              <a:rPr lang="fr-FR" dirty="0"/>
              <a:t>Présentation aux services du réseau Le Parlons d’amour lors du Colloque du 19/04/2024</a:t>
            </a:r>
          </a:p>
          <a:p>
            <a:pPr marL="141288" lvl="1" indent="423863">
              <a:buNone/>
            </a:pPr>
            <a:endParaRPr lang="fr-FR" dirty="0"/>
          </a:p>
        </p:txBody>
      </p:sp>
      <p:sp>
        <p:nvSpPr>
          <p:cNvPr id="4" name="Espace réservé du texte 3">
            <a:extLst>
              <a:ext uri="{FF2B5EF4-FFF2-40B4-BE49-F238E27FC236}">
                <a16:creationId xmlns:a16="http://schemas.microsoft.com/office/drawing/2014/main" id="{AD82E274-A1E2-FF71-63CE-6CBD7BA16C08}"/>
              </a:ext>
            </a:extLst>
          </p:cNvPr>
          <p:cNvSpPr>
            <a:spLocks noGrp="1"/>
          </p:cNvSpPr>
          <p:nvPr>
            <p:ph type="body" idx="2"/>
          </p:nvPr>
        </p:nvSpPr>
        <p:spPr>
          <a:xfrm>
            <a:off x="6780810" y="2603168"/>
            <a:ext cx="4801590" cy="3669971"/>
          </a:xfrm>
          <a:ln>
            <a:solidFill>
              <a:schemeClr val="tx1"/>
            </a:solidFill>
          </a:ln>
        </p:spPr>
        <p:txBody>
          <a:bodyPr>
            <a:normAutofit/>
          </a:bodyPr>
          <a:lstStyle/>
          <a:p>
            <a:r>
              <a:rPr lang="fr-FR" dirty="0"/>
              <a:t>Utilisation de ces résultats par toute association ou personne (ex: étudiant) susceptible de :</a:t>
            </a:r>
          </a:p>
          <a:p>
            <a:pPr marL="101600" indent="0">
              <a:buNone/>
            </a:pPr>
            <a:endParaRPr lang="fr-FR" dirty="0"/>
          </a:p>
          <a:p>
            <a:pPr lvl="1"/>
            <a:r>
              <a:rPr lang="fr-FR" dirty="0"/>
              <a:t>proposer des pistes d’actions concrètes en fonction des résultats obtenus</a:t>
            </a:r>
          </a:p>
          <a:p>
            <a:pPr marL="1028700" lvl="2" indent="0">
              <a:buNone/>
            </a:pPr>
            <a:endParaRPr lang="fr-FR" dirty="0"/>
          </a:p>
          <a:p>
            <a:pPr lvl="1"/>
            <a:r>
              <a:rPr lang="fr-FR" dirty="0"/>
              <a:t>Faire un relais auprès des pouvoirs politiques si cela se justifie et nécessite</a:t>
            </a:r>
          </a:p>
          <a:p>
            <a:pPr lvl="1"/>
            <a:endParaRPr lang="fr-FR" dirty="0"/>
          </a:p>
        </p:txBody>
      </p:sp>
      <p:sp>
        <p:nvSpPr>
          <p:cNvPr id="5" name="ZoneTexte 4">
            <a:extLst>
              <a:ext uri="{FF2B5EF4-FFF2-40B4-BE49-F238E27FC236}">
                <a16:creationId xmlns:a16="http://schemas.microsoft.com/office/drawing/2014/main" id="{ECB7BF8D-E2E8-8703-B9C4-225105C1F734}"/>
              </a:ext>
            </a:extLst>
          </p:cNvPr>
          <p:cNvSpPr txBox="1"/>
          <p:nvPr/>
        </p:nvSpPr>
        <p:spPr>
          <a:xfrm>
            <a:off x="6780810" y="1664525"/>
            <a:ext cx="4801590" cy="954107"/>
          </a:xfrm>
          <a:prstGeom prst="rect">
            <a:avLst/>
          </a:prstGeom>
          <a:noFill/>
        </p:spPr>
        <p:txBody>
          <a:bodyPr wrap="square" rtlCol="0">
            <a:spAutoFit/>
          </a:bodyPr>
          <a:lstStyle/>
          <a:p>
            <a:r>
              <a:rPr lang="fr-FR" b="1" dirty="0"/>
              <a:t>!!!! Nous comptons sur chaque service participant pour relayer le contenu des résultats aux usagers de leurs services respectifs ayant participer à l’enquête !!! </a:t>
            </a:r>
          </a:p>
        </p:txBody>
      </p:sp>
    </p:spTree>
    <p:extLst>
      <p:ext uri="{BB962C8B-B14F-4D97-AF65-F5344CB8AC3E}">
        <p14:creationId xmlns:p14="http://schemas.microsoft.com/office/powerpoint/2010/main" val="21993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25849-9C92-B466-9B0D-2B2605AF4F37}"/>
              </a:ext>
            </a:extLst>
          </p:cNvPr>
          <p:cNvSpPr>
            <a:spLocks noGrp="1"/>
          </p:cNvSpPr>
          <p:nvPr>
            <p:ph type="ctrTitle"/>
          </p:nvPr>
        </p:nvSpPr>
        <p:spPr/>
        <p:txBody>
          <a:bodyPr/>
          <a:lstStyle/>
          <a:p>
            <a:r>
              <a:rPr lang="fr-FR" dirty="0"/>
              <a:t>7. Contacts</a:t>
            </a:r>
          </a:p>
        </p:txBody>
      </p:sp>
      <p:pic>
        <p:nvPicPr>
          <p:cNvPr id="4" name="Image 3">
            <a:extLst>
              <a:ext uri="{FF2B5EF4-FFF2-40B4-BE49-F238E27FC236}">
                <a16:creationId xmlns:a16="http://schemas.microsoft.com/office/drawing/2014/main" id="{F9FB6349-495C-6FF5-238D-27A500D9280C}"/>
              </a:ext>
            </a:extLst>
          </p:cNvPr>
          <p:cNvPicPr>
            <a:picLocks noChangeAspect="1"/>
          </p:cNvPicPr>
          <p:nvPr/>
        </p:nvPicPr>
        <p:blipFill>
          <a:blip r:embed="rId2"/>
          <a:stretch>
            <a:fillRect/>
          </a:stretch>
        </p:blipFill>
        <p:spPr>
          <a:xfrm>
            <a:off x="1989117" y="4931311"/>
            <a:ext cx="7620000" cy="1460500"/>
          </a:xfrm>
          <a:prstGeom prst="rect">
            <a:avLst/>
          </a:prstGeom>
        </p:spPr>
      </p:pic>
    </p:spTree>
    <p:extLst>
      <p:ext uri="{BB962C8B-B14F-4D97-AF65-F5344CB8AC3E}">
        <p14:creationId xmlns:p14="http://schemas.microsoft.com/office/powerpoint/2010/main" val="358106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2"/>
          <p:cNvSpPr txBox="1">
            <a:spLocks noGrp="1"/>
          </p:cNvSpPr>
          <p:nvPr>
            <p:ph type="title"/>
          </p:nvPr>
        </p:nvSpPr>
        <p:spPr>
          <a:xfrm>
            <a:off x="213131" y="589601"/>
            <a:ext cx="10995025"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Arial"/>
              <a:buNone/>
            </a:pPr>
            <a:r>
              <a:rPr lang="fr-FR" sz="3600" dirty="0">
                <a:solidFill>
                  <a:srgbClr val="0070C0"/>
                </a:solidFill>
                <a:latin typeface="Calibri"/>
                <a:ea typeface="Calibri"/>
                <a:cs typeface="Calibri"/>
                <a:sym typeface="Calibri"/>
              </a:rPr>
              <a:t>Pour plus d’informations</a:t>
            </a:r>
            <a:endParaRPr dirty="0">
              <a:solidFill>
                <a:srgbClr val="0070C0"/>
              </a:solidFill>
              <a:latin typeface="Calibri"/>
              <a:ea typeface="Calibri"/>
              <a:cs typeface="Calibri"/>
              <a:sym typeface="Calibri"/>
            </a:endParaRPr>
          </a:p>
        </p:txBody>
      </p:sp>
      <p:sp>
        <p:nvSpPr>
          <p:cNvPr id="405" name="Google Shape;405;p62"/>
          <p:cNvSpPr txBox="1"/>
          <p:nvPr/>
        </p:nvSpPr>
        <p:spPr>
          <a:xfrm>
            <a:off x="6127909" y="839975"/>
            <a:ext cx="5440204" cy="1066800"/>
          </a:xfrm>
          <a:prstGeom prst="rect">
            <a:avLst/>
          </a:prstGeom>
          <a:noFill/>
          <a:ln>
            <a:noFill/>
          </a:ln>
        </p:spPr>
        <p:txBody>
          <a:bodyPr spcFirstLastPara="1" wrap="square" lIns="91425" tIns="45700" rIns="91425" bIns="45700" anchor="t" anchorCtr="0">
            <a:normAutofit/>
          </a:bodyPr>
          <a:lstStyle/>
          <a:p>
            <a:pPr marL="109728" marR="0" lvl="0" indent="0" algn="ctr" rtl="0">
              <a:lnSpc>
                <a:spcPct val="100000"/>
              </a:lnSpc>
              <a:spcBef>
                <a:spcPts val="0"/>
              </a:spcBef>
              <a:spcAft>
                <a:spcPts val="0"/>
              </a:spcAft>
              <a:buClr>
                <a:srgbClr val="297D53"/>
              </a:buClr>
              <a:buSzPts val="2800"/>
              <a:buFont typeface="Georgia"/>
              <a:buNone/>
            </a:pPr>
            <a:r>
              <a:rPr lang="fr-FR" sz="2800" b="0" i="0" u="none" strike="noStrike" cap="none">
                <a:solidFill>
                  <a:srgbClr val="0070C0"/>
                </a:solidFill>
                <a:latin typeface="Arial"/>
                <a:ea typeface="Arial"/>
                <a:cs typeface="Arial"/>
                <a:sym typeface="Arial"/>
              </a:rPr>
              <a:t>Site internet :  </a:t>
            </a:r>
            <a:r>
              <a:rPr lang="fr-FR" sz="2800" b="0"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www.capsmile.be</a:t>
            </a:r>
            <a:endParaRPr sz="2800" b="0" i="0" u="none" strike="noStrike" cap="none">
              <a:solidFill>
                <a:srgbClr val="0070C0"/>
              </a:solidFill>
              <a:latin typeface="Arial"/>
              <a:ea typeface="Arial"/>
              <a:cs typeface="Arial"/>
              <a:sym typeface="Arial"/>
            </a:endParaRPr>
          </a:p>
          <a:p>
            <a:pPr marL="109728" marR="0" lvl="0" indent="0" algn="ctr" rtl="0">
              <a:lnSpc>
                <a:spcPct val="100000"/>
              </a:lnSpc>
              <a:spcBef>
                <a:spcPts val="300"/>
              </a:spcBef>
              <a:spcAft>
                <a:spcPts val="0"/>
              </a:spcAft>
              <a:buClr>
                <a:srgbClr val="297D53"/>
              </a:buClr>
              <a:buSzPts val="2800"/>
              <a:buFont typeface="Georgia"/>
              <a:buNone/>
            </a:pPr>
            <a:endParaRPr sz="2800" b="0" i="0" u="none" strike="noStrike" cap="none">
              <a:solidFill>
                <a:schemeClr val="dk2"/>
              </a:solidFill>
              <a:latin typeface="Arial"/>
              <a:ea typeface="Arial"/>
              <a:cs typeface="Arial"/>
              <a:sym typeface="Arial"/>
            </a:endParaRPr>
          </a:p>
        </p:txBody>
      </p:sp>
      <p:sp>
        <p:nvSpPr>
          <p:cNvPr id="407" name="Google Shape;407;p62"/>
          <p:cNvSpPr txBox="1"/>
          <p:nvPr/>
        </p:nvSpPr>
        <p:spPr>
          <a:xfrm>
            <a:off x="301300" y="1531030"/>
            <a:ext cx="5228869"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2400" b="1" i="0" u="none" strike="noStrike" cap="none" dirty="0">
                <a:solidFill>
                  <a:srgbClr val="455F51"/>
                </a:solidFill>
                <a:latin typeface="Calibri"/>
                <a:ea typeface="Calibri"/>
                <a:cs typeface="Calibri"/>
                <a:sym typeface="Calibri"/>
              </a:rPr>
              <a:t>Marie Mestré, responsable opérationnelle</a:t>
            </a:r>
            <a:endParaRPr sz="24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r-FR" sz="2400" b="0" i="0" u="none" strike="noStrike" cap="none" dirty="0">
                <a:solidFill>
                  <a:srgbClr val="455F51"/>
                </a:solidFill>
                <a:latin typeface="Calibri"/>
                <a:ea typeface="Calibri"/>
                <a:cs typeface="Calibri"/>
                <a:sym typeface="Calibri"/>
              </a:rPr>
              <a:t>Email: </a:t>
            </a:r>
            <a:r>
              <a:rPr lang="fr-FR" sz="2400" b="0" i="0" u="sng" strike="noStrike" cap="none" dirty="0" err="1">
                <a:solidFill>
                  <a:srgbClr val="455F5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m.mestre@</a:t>
            </a:r>
            <a:r>
              <a:rPr lang="fr-FR" sz="2400" b="0" i="0" u="sng" strike="noStrike" cap="none" dirty="0" err="1">
                <a:solidFill>
                  <a:srgbClr val="455F5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capsmile</a:t>
            </a:r>
            <a:r>
              <a:rPr lang="fr-FR" sz="2400" b="0" i="0" u="sng" strike="noStrike" cap="none" dirty="0" err="1">
                <a:solidFill>
                  <a:srgbClr val="455F5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a:t>
            </a:r>
            <a:r>
              <a:rPr lang="fr-FR" sz="2400" b="0" i="0" u="none" strike="noStrike" cap="none" dirty="0">
                <a:solidFill>
                  <a:srgbClr val="455F51"/>
                </a:solidFill>
                <a:latin typeface="Calibri"/>
                <a:ea typeface="Calibri"/>
                <a:cs typeface="Calibri"/>
                <a:sym typeface="Calibri"/>
              </a:rPr>
              <a:t> </a:t>
            </a:r>
            <a:endParaRPr sz="24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2400" b="0" i="0" u="none" strike="noStrike" cap="none" dirty="0">
                <a:solidFill>
                  <a:srgbClr val="455F51"/>
                </a:solidFill>
                <a:latin typeface="Calibri"/>
                <a:ea typeface="Calibri"/>
                <a:cs typeface="Calibri"/>
                <a:sym typeface="Calibri"/>
              </a:rPr>
              <a:t>GSM: 0474/24 07 25</a:t>
            </a:r>
            <a:endParaRPr sz="24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2400" b="1" i="0" u="none" strike="noStrike" cap="none" dirty="0">
                <a:solidFill>
                  <a:srgbClr val="455F51"/>
                </a:solidFill>
                <a:latin typeface="Calibri"/>
                <a:ea typeface="Calibri"/>
                <a:cs typeface="Calibri"/>
                <a:sym typeface="Calibri"/>
              </a:rPr>
              <a:t>Pierre-Philippe Alexis, responsable administratif, financier et informatique</a:t>
            </a:r>
            <a:endParaRPr sz="24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2400" b="0" i="0" u="none" strike="noStrike" cap="none" dirty="0">
                <a:solidFill>
                  <a:srgbClr val="455F51"/>
                </a:solidFill>
                <a:latin typeface="Calibri"/>
                <a:ea typeface="Calibri"/>
                <a:cs typeface="Calibri"/>
                <a:sym typeface="Calibri"/>
              </a:rPr>
              <a:t>Email: </a:t>
            </a:r>
            <a:r>
              <a:rPr lang="fr-FR" sz="2400" b="0" i="0" u="sng" strike="noStrike" cap="none" dirty="0">
                <a:solidFill>
                  <a:srgbClr val="455F5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p.alexis@capsmile.be</a:t>
            </a:r>
            <a:endParaRPr sz="2400" b="0" i="0" u="none" strike="noStrike" cap="none" dirty="0">
              <a:solidFill>
                <a:srgbClr val="455F5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fr-FR" sz="2400" b="0" i="0" u="none" strike="noStrike" cap="none" dirty="0">
                <a:solidFill>
                  <a:srgbClr val="455F51"/>
                </a:solidFill>
                <a:latin typeface="Calibri"/>
                <a:ea typeface="Calibri"/>
                <a:cs typeface="Calibri"/>
                <a:sym typeface="Calibri"/>
              </a:rPr>
              <a:t>GSM: 0468/52 17 68</a:t>
            </a:r>
          </a:p>
          <a:p>
            <a:pPr marL="0" marR="0" lvl="0" indent="0" algn="l" rtl="0">
              <a:lnSpc>
                <a:spcPct val="100000"/>
              </a:lnSpc>
              <a:spcBef>
                <a:spcPts val="0"/>
              </a:spcBef>
              <a:spcAft>
                <a:spcPts val="0"/>
              </a:spcAft>
              <a:buClr>
                <a:srgbClr val="000000"/>
              </a:buClr>
              <a:buSzPts val="1400"/>
              <a:buFont typeface="Arial"/>
              <a:buNone/>
            </a:pPr>
            <a:r>
              <a:rPr lang="fr-FR" sz="2400" dirty="0">
                <a:solidFill>
                  <a:srgbClr val="455F51"/>
                </a:solidFill>
                <a:latin typeface="Calibri"/>
                <a:ea typeface="Calibri"/>
                <a:cs typeface="Calibri"/>
                <a:sym typeface="Wingdings" pitchFamily="2" charset="2"/>
              </a:rPr>
              <a:t></a:t>
            </a:r>
            <a:r>
              <a:rPr lang="fr-FR" sz="2400" dirty="0">
                <a:solidFill>
                  <a:srgbClr val="455F51"/>
                </a:solidFill>
                <a:latin typeface="Calibri"/>
                <a:ea typeface="Calibri"/>
                <a:cs typeface="Calibri"/>
                <a:sym typeface="Calibri"/>
              </a:rPr>
              <a:t> En cas de problème technique</a:t>
            </a:r>
            <a:endParaRPr sz="2400" b="0" i="0" u="none" strike="noStrike" cap="none" dirty="0">
              <a:solidFill>
                <a:srgbClr val="455F51"/>
              </a:solidFill>
              <a:latin typeface="Calibri"/>
              <a:ea typeface="Calibri"/>
              <a:cs typeface="Calibri"/>
              <a:sym typeface="Calibri"/>
            </a:endParaRPr>
          </a:p>
        </p:txBody>
      </p:sp>
      <p:pic>
        <p:nvPicPr>
          <p:cNvPr id="408" name="Google Shape;408;p62"/>
          <p:cNvPicPr preferRelativeResize="0"/>
          <p:nvPr/>
        </p:nvPicPr>
        <p:blipFill rotWithShape="1">
          <a:blip r:embed="rId6">
            <a:alphaModFix/>
          </a:blip>
          <a:srcRect/>
          <a:stretch/>
        </p:blipFill>
        <p:spPr>
          <a:xfrm>
            <a:off x="5710643" y="1656401"/>
            <a:ext cx="6209973" cy="37179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ED0CC-E52C-A509-40E9-5D75BB09E753}"/>
              </a:ext>
            </a:extLst>
          </p:cNvPr>
          <p:cNvSpPr>
            <a:spLocks noGrp="1"/>
          </p:cNvSpPr>
          <p:nvPr>
            <p:ph type="ctrTitle"/>
          </p:nvPr>
        </p:nvSpPr>
        <p:spPr/>
        <p:txBody>
          <a:bodyPr/>
          <a:lstStyle/>
          <a:p>
            <a:r>
              <a:rPr lang="fr-FR" dirty="0"/>
              <a:t>Le Projet </a:t>
            </a:r>
          </a:p>
        </p:txBody>
      </p:sp>
      <p:pic>
        <p:nvPicPr>
          <p:cNvPr id="4" name="Image 3">
            <a:extLst>
              <a:ext uri="{FF2B5EF4-FFF2-40B4-BE49-F238E27FC236}">
                <a16:creationId xmlns:a16="http://schemas.microsoft.com/office/drawing/2014/main" id="{1E697752-AC69-377E-F573-0D1EEFF3334B}"/>
              </a:ext>
            </a:extLst>
          </p:cNvPr>
          <p:cNvPicPr>
            <a:picLocks noChangeAspect="1"/>
          </p:cNvPicPr>
          <p:nvPr/>
        </p:nvPicPr>
        <p:blipFill>
          <a:blip r:embed="rId2"/>
          <a:stretch>
            <a:fillRect/>
          </a:stretch>
        </p:blipFill>
        <p:spPr>
          <a:xfrm>
            <a:off x="1989117" y="4931311"/>
            <a:ext cx="7620000" cy="1460500"/>
          </a:xfrm>
          <a:prstGeom prst="rect">
            <a:avLst/>
          </a:prstGeom>
        </p:spPr>
      </p:pic>
    </p:spTree>
    <p:extLst>
      <p:ext uri="{BB962C8B-B14F-4D97-AF65-F5344CB8AC3E}">
        <p14:creationId xmlns:p14="http://schemas.microsoft.com/office/powerpoint/2010/main" val="33589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BCA59-5CDB-3FA8-DE11-76AEF2DF6293}"/>
              </a:ext>
            </a:extLst>
          </p:cNvPr>
          <p:cNvSpPr>
            <a:spLocks noGrp="1"/>
          </p:cNvSpPr>
          <p:nvPr>
            <p:ph type="title"/>
          </p:nvPr>
        </p:nvSpPr>
        <p:spPr>
          <a:xfrm>
            <a:off x="609599" y="549234"/>
            <a:ext cx="10972800" cy="1066800"/>
          </a:xfrm>
        </p:spPr>
        <p:txBody>
          <a:bodyPr/>
          <a:lstStyle/>
          <a:p>
            <a:r>
              <a:rPr lang="fr-FR" dirty="0"/>
              <a:t>Le projet </a:t>
            </a:r>
          </a:p>
        </p:txBody>
      </p:sp>
      <p:sp>
        <p:nvSpPr>
          <p:cNvPr id="3" name="Espace réservé du texte 2">
            <a:extLst>
              <a:ext uri="{FF2B5EF4-FFF2-40B4-BE49-F238E27FC236}">
                <a16:creationId xmlns:a16="http://schemas.microsoft.com/office/drawing/2014/main" id="{8E7F97D4-4CC5-0109-DBBB-FB4026BFC7EC}"/>
              </a:ext>
            </a:extLst>
          </p:cNvPr>
          <p:cNvSpPr>
            <a:spLocks noGrp="1"/>
          </p:cNvSpPr>
          <p:nvPr>
            <p:ph type="body" idx="1"/>
          </p:nvPr>
        </p:nvSpPr>
        <p:spPr>
          <a:xfrm>
            <a:off x="609599" y="1845664"/>
            <a:ext cx="10972800" cy="4341875"/>
          </a:xfrm>
        </p:spPr>
        <p:txBody>
          <a:bodyPr>
            <a:normAutofit fontScale="92500" lnSpcReduction="10000"/>
          </a:bodyPr>
          <a:lstStyle/>
          <a:p>
            <a:r>
              <a:rPr lang="fr-FR" dirty="0"/>
              <a:t>Initialement, </a:t>
            </a:r>
            <a:r>
              <a:rPr lang="fr-FR" dirty="0" err="1"/>
              <a:t>Yuugi</a:t>
            </a:r>
            <a:r>
              <a:rPr lang="fr-FR" dirty="0"/>
              <a:t> a eu l’occasion de mener une enquête en interne dans le cadre d’une adhésion à CapSmile offerte par Cap48. </a:t>
            </a:r>
          </a:p>
          <a:p>
            <a:pPr marL="101600" indent="0">
              <a:buNone/>
            </a:pPr>
            <a:endParaRPr lang="fr-FR" dirty="0"/>
          </a:p>
          <a:p>
            <a:r>
              <a:rPr lang="fr-FR" dirty="0"/>
              <a:t>Caroline </a:t>
            </a:r>
            <a:r>
              <a:rPr lang="fr-FR" dirty="0" err="1"/>
              <a:t>Ducenne</a:t>
            </a:r>
            <a:r>
              <a:rPr lang="fr-FR" dirty="0"/>
              <a:t>, la cofondatrice de </a:t>
            </a:r>
            <a:r>
              <a:rPr lang="fr-FR" dirty="0" err="1"/>
              <a:t>Yuugi</a:t>
            </a:r>
            <a:r>
              <a:rPr lang="fr-FR" dirty="0"/>
              <a:t>, a souhaité avoir une réflexion plus globale sur le lien social des personnes en situation de handicap, et ce, au-delà de son association.</a:t>
            </a:r>
          </a:p>
          <a:p>
            <a:pPr marL="101600" indent="0">
              <a:buNone/>
            </a:pPr>
            <a:endParaRPr lang="fr-FR" dirty="0"/>
          </a:p>
          <a:p>
            <a:r>
              <a:rPr lang="fr-FR" dirty="0"/>
              <a:t>Plusieurs partenaires ont réfléchi, ensemble, sur une enquête interinstitutionnelle qui permette à toute personne en situation de handicap de pouvoir exprimer sa satisfaction par rapport à ses relations existantes mais aussi sur ses besoins en information et mise en réseau pour élargir ou maintenir son réseau avec un point d’attention sur l’inclusion sociale! *</a:t>
            </a:r>
          </a:p>
          <a:p>
            <a:pPr marL="101600" indent="0">
              <a:buNone/>
            </a:pPr>
            <a:endParaRPr lang="fr-FR" dirty="0"/>
          </a:p>
          <a:p>
            <a:r>
              <a:rPr lang="fr-FR" dirty="0"/>
              <a:t>L’enjeux est d’établir un diagnostic en termes de Liens Sociaux des personnes en situation de handicap et d’identifier leurs besoins à ce niveau. Les résultats obtenus, strictement anonymisés, seront analysés par nos associations et seront transmis à tous, en vue de trouver, ensemble, des pistes d’action! </a:t>
            </a:r>
          </a:p>
        </p:txBody>
      </p:sp>
    </p:spTree>
    <p:extLst>
      <p:ext uri="{BB962C8B-B14F-4D97-AF65-F5344CB8AC3E}">
        <p14:creationId xmlns:p14="http://schemas.microsoft.com/office/powerpoint/2010/main" val="20872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6FEC-7478-3AD9-1C09-0FA7B8BD0666}"/>
              </a:ext>
            </a:extLst>
          </p:cNvPr>
          <p:cNvSpPr>
            <a:spLocks noGrp="1"/>
          </p:cNvSpPr>
          <p:nvPr>
            <p:ph type="ctrTitle"/>
          </p:nvPr>
        </p:nvSpPr>
        <p:spPr/>
        <p:txBody>
          <a:bodyPr>
            <a:normAutofit/>
          </a:bodyPr>
          <a:lstStyle/>
          <a:p>
            <a:r>
              <a:rPr lang="fr-FR" dirty="0" err="1">
                <a:solidFill>
                  <a:schemeClr val="bg1"/>
                </a:solidFill>
              </a:rPr>
              <a:t>yuugi</a:t>
            </a:r>
            <a:r>
              <a:rPr lang="fr-FR" dirty="0">
                <a:solidFill>
                  <a:schemeClr val="bg1"/>
                </a:solidFill>
              </a:rPr>
              <a:t>, </a:t>
            </a:r>
            <a:r>
              <a:rPr lang="fr-BE" b="1" i="0" u="none" strike="noStrike" dirty="0">
                <a:solidFill>
                  <a:schemeClr val="bg1"/>
                </a:solidFill>
                <a:effectLst/>
                <a:latin typeface="Poppins" pitchFamily="2" charset="77"/>
              </a:rPr>
              <a:t>Le messager créateur de liens</a:t>
            </a:r>
            <a:br>
              <a:rPr lang="fr-BE" b="1" i="0" u="none" strike="noStrike" dirty="0">
                <a:solidFill>
                  <a:srgbClr val="2F3A5F"/>
                </a:solidFill>
                <a:effectLst/>
                <a:latin typeface="Poppins" pitchFamily="2" charset="77"/>
              </a:rPr>
            </a:br>
            <a:endParaRPr lang="fr-FR" dirty="0"/>
          </a:p>
        </p:txBody>
      </p:sp>
      <p:pic>
        <p:nvPicPr>
          <p:cNvPr id="7" name="Image 6">
            <a:extLst>
              <a:ext uri="{FF2B5EF4-FFF2-40B4-BE49-F238E27FC236}">
                <a16:creationId xmlns:a16="http://schemas.microsoft.com/office/drawing/2014/main" id="{0B0174F6-A39C-70FB-4C1B-3D0727BB9C72}"/>
              </a:ext>
            </a:extLst>
          </p:cNvPr>
          <p:cNvPicPr>
            <a:picLocks noChangeAspect="1"/>
          </p:cNvPicPr>
          <p:nvPr/>
        </p:nvPicPr>
        <p:blipFill>
          <a:blip r:embed="rId2"/>
          <a:stretch>
            <a:fillRect/>
          </a:stretch>
        </p:blipFill>
        <p:spPr>
          <a:xfrm>
            <a:off x="9448800" y="700309"/>
            <a:ext cx="2438400" cy="939800"/>
          </a:xfrm>
          <a:prstGeom prst="rect">
            <a:avLst/>
          </a:prstGeom>
        </p:spPr>
      </p:pic>
      <p:pic>
        <p:nvPicPr>
          <p:cNvPr id="9" name="Image 8">
            <a:extLst>
              <a:ext uri="{FF2B5EF4-FFF2-40B4-BE49-F238E27FC236}">
                <a16:creationId xmlns:a16="http://schemas.microsoft.com/office/drawing/2014/main" id="{84C8EAAF-F881-76E1-EA88-46B780929B67}"/>
              </a:ext>
            </a:extLst>
          </p:cNvPr>
          <p:cNvPicPr>
            <a:picLocks noChangeAspect="1"/>
          </p:cNvPicPr>
          <p:nvPr/>
        </p:nvPicPr>
        <p:blipFill>
          <a:blip r:embed="rId3"/>
          <a:stretch>
            <a:fillRect/>
          </a:stretch>
        </p:blipFill>
        <p:spPr>
          <a:xfrm>
            <a:off x="1191491" y="4384574"/>
            <a:ext cx="2557281" cy="2253733"/>
          </a:xfrm>
          <a:prstGeom prst="rect">
            <a:avLst/>
          </a:prstGeom>
        </p:spPr>
      </p:pic>
      <p:sp>
        <p:nvSpPr>
          <p:cNvPr id="11" name="ZoneTexte 10">
            <a:extLst>
              <a:ext uri="{FF2B5EF4-FFF2-40B4-BE49-F238E27FC236}">
                <a16:creationId xmlns:a16="http://schemas.microsoft.com/office/drawing/2014/main" id="{789C82AA-3493-76CC-5DAA-B88AD29F4016}"/>
              </a:ext>
            </a:extLst>
          </p:cNvPr>
          <p:cNvSpPr txBox="1"/>
          <p:nvPr/>
        </p:nvSpPr>
        <p:spPr>
          <a:xfrm>
            <a:off x="4711535" y="5849914"/>
            <a:ext cx="6097978" cy="307777"/>
          </a:xfrm>
          <a:prstGeom prst="rect">
            <a:avLst/>
          </a:prstGeom>
          <a:noFill/>
        </p:spPr>
        <p:txBody>
          <a:bodyPr wrap="square">
            <a:spAutoFit/>
          </a:bodyPr>
          <a:lstStyle/>
          <a:p>
            <a:r>
              <a:rPr lang="fr-FR" dirty="0"/>
              <a:t>https://</a:t>
            </a:r>
            <a:r>
              <a:rPr lang="fr-FR" dirty="0" err="1"/>
              <a:t>www.yuugi.be</a:t>
            </a:r>
            <a:endParaRPr lang="fr-FR" dirty="0"/>
          </a:p>
        </p:txBody>
      </p:sp>
    </p:spTree>
    <p:extLst>
      <p:ext uri="{BB962C8B-B14F-4D97-AF65-F5344CB8AC3E}">
        <p14:creationId xmlns:p14="http://schemas.microsoft.com/office/powerpoint/2010/main" val="20229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64A5C1-914A-C921-DAF5-855A82BCF8F3}"/>
              </a:ext>
            </a:extLst>
          </p:cNvPr>
          <p:cNvSpPr>
            <a:spLocks noGrp="1"/>
          </p:cNvSpPr>
          <p:nvPr>
            <p:ph type="title"/>
          </p:nvPr>
        </p:nvSpPr>
        <p:spPr/>
        <p:txBody>
          <a:bodyPr>
            <a:noAutofit/>
          </a:bodyPr>
          <a:lstStyle/>
          <a:p>
            <a:r>
              <a:rPr lang="fr-FR" sz="2800" dirty="0"/>
              <a:t>« </a:t>
            </a:r>
            <a:r>
              <a:rPr lang="fr-FR" sz="2800" dirty="0" err="1"/>
              <a:t>yuugi</a:t>
            </a:r>
            <a:r>
              <a:rPr lang="fr-FR" sz="2800" dirty="0"/>
              <a:t> » veut dire liens d’amitié en japonais et est le premier projet de </a:t>
            </a:r>
            <a:r>
              <a:rPr lang="fr-FR" sz="2800" dirty="0" err="1"/>
              <a:t>l’asbl</a:t>
            </a:r>
            <a:r>
              <a:rPr lang="fr-FR" sz="2800" dirty="0"/>
              <a:t> </a:t>
            </a:r>
            <a:r>
              <a:rPr lang="fr-FR" sz="2800" dirty="0" err="1"/>
              <a:t>Senrj</a:t>
            </a:r>
            <a:r>
              <a:rPr lang="fr-FR" sz="2800" dirty="0"/>
              <a:t>. Concrètement : </a:t>
            </a:r>
          </a:p>
        </p:txBody>
      </p:sp>
      <p:sp>
        <p:nvSpPr>
          <p:cNvPr id="3" name="Espace réservé du texte 2">
            <a:extLst>
              <a:ext uri="{FF2B5EF4-FFF2-40B4-BE49-F238E27FC236}">
                <a16:creationId xmlns:a16="http://schemas.microsoft.com/office/drawing/2014/main" id="{ED4D0F07-1D11-D177-8AC5-79AB00D13255}"/>
              </a:ext>
            </a:extLst>
          </p:cNvPr>
          <p:cNvSpPr>
            <a:spLocks noGrp="1"/>
          </p:cNvSpPr>
          <p:nvPr>
            <p:ph type="body" idx="1"/>
          </p:nvPr>
        </p:nvSpPr>
        <p:spPr/>
        <p:txBody>
          <a:bodyPr/>
          <a:lstStyle/>
          <a:p>
            <a:r>
              <a:rPr lang="fr-FR" dirty="0"/>
              <a:t>C’est </a:t>
            </a:r>
            <a:r>
              <a:rPr lang="fr-FR" u="sng" dirty="0">
                <a:solidFill>
                  <a:srgbClr val="0070C0"/>
                </a:solidFill>
              </a:rPr>
              <a:t>un service de correspondance </a:t>
            </a:r>
            <a:r>
              <a:rPr lang="fr-FR" dirty="0"/>
              <a:t>géré par une équipe qui permet de faire connaissance avec de nouvelles personnes en s’échangeant du courrier postal, des mails ou des appels téléphoniques/</a:t>
            </a:r>
            <a:r>
              <a:rPr lang="fr-FR" dirty="0" err="1"/>
              <a:t>visio</a:t>
            </a:r>
            <a:r>
              <a:rPr lang="fr-FR" dirty="0"/>
              <a:t>. </a:t>
            </a:r>
          </a:p>
          <a:p>
            <a:r>
              <a:rPr lang="fr-FR" dirty="0"/>
              <a:t>C’est l’équipe qui choisit pour vous, sur base de quelques informations que vous transmettez, une personne avec qui correspondre.</a:t>
            </a:r>
          </a:p>
          <a:p>
            <a:r>
              <a:rPr lang="fr-FR" dirty="0"/>
              <a:t>Toutes les informations sont sur notre site </a:t>
            </a:r>
            <a:r>
              <a:rPr lang="fr-FR" dirty="0">
                <a:hlinkClick r:id="rId2"/>
              </a:rPr>
              <a:t>www.yuugi.be</a:t>
            </a:r>
            <a:r>
              <a:rPr lang="fr-FR" dirty="0"/>
              <a:t> </a:t>
            </a:r>
          </a:p>
          <a:p>
            <a:pPr marL="101600" indent="0">
              <a:buNone/>
            </a:pPr>
            <a:endParaRPr lang="fr-FR" dirty="0"/>
          </a:p>
          <a:p>
            <a:pPr marL="101600" indent="0">
              <a:buNone/>
            </a:pPr>
            <a:endParaRPr lang="fr-FR" dirty="0"/>
          </a:p>
        </p:txBody>
      </p:sp>
      <p:sp>
        <p:nvSpPr>
          <p:cNvPr id="4" name="Espace réservé du texte 3">
            <a:extLst>
              <a:ext uri="{FF2B5EF4-FFF2-40B4-BE49-F238E27FC236}">
                <a16:creationId xmlns:a16="http://schemas.microsoft.com/office/drawing/2014/main" id="{7673197F-942B-6B6E-496C-E563FDC1DAF9}"/>
              </a:ext>
            </a:extLst>
          </p:cNvPr>
          <p:cNvSpPr>
            <a:spLocks noGrp="1"/>
          </p:cNvSpPr>
          <p:nvPr>
            <p:ph type="body" idx="2"/>
          </p:nvPr>
        </p:nvSpPr>
        <p:spPr/>
        <p:txBody>
          <a:bodyPr/>
          <a:lstStyle/>
          <a:p>
            <a:r>
              <a:rPr lang="fr-FR" dirty="0"/>
              <a:t>C’est aussi </a:t>
            </a:r>
            <a:r>
              <a:rPr lang="fr-FR" u="sng" dirty="0">
                <a:solidFill>
                  <a:srgbClr val="0070C0"/>
                </a:solidFill>
              </a:rPr>
              <a:t>un jeu, appelé « </a:t>
            </a:r>
            <a:r>
              <a:rPr lang="fr-FR" u="sng" dirty="0" err="1">
                <a:solidFill>
                  <a:srgbClr val="0070C0"/>
                </a:solidFill>
              </a:rPr>
              <a:t>yuugi</a:t>
            </a:r>
            <a:r>
              <a:rPr lang="fr-FR" u="sng" dirty="0">
                <a:solidFill>
                  <a:srgbClr val="0070C0"/>
                </a:solidFill>
              </a:rPr>
              <a:t> Ki » </a:t>
            </a:r>
            <a:r>
              <a:rPr lang="fr-FR" dirty="0"/>
              <a:t>qui</a:t>
            </a:r>
          </a:p>
          <a:p>
            <a:pPr marL="101600" indent="0">
              <a:buNone/>
            </a:pPr>
            <a:r>
              <a:rPr lang="fr-FR" dirty="0">
                <a:sym typeface="Wingdings" pitchFamily="2" charset="2"/>
              </a:rPr>
              <a:t>libère la parole</a:t>
            </a:r>
            <a:endParaRPr lang="fr-FR" dirty="0"/>
          </a:p>
          <a:p>
            <a:pPr marL="101600" indent="0">
              <a:buNone/>
            </a:pPr>
            <a:r>
              <a:rPr lang="fr-FR" dirty="0">
                <a:sym typeface="Wingdings" pitchFamily="2" charset="2"/>
              </a:rPr>
              <a:t></a:t>
            </a:r>
            <a:r>
              <a:rPr lang="fr-FR" dirty="0"/>
              <a:t>aide à faire connaissance </a:t>
            </a:r>
          </a:p>
          <a:p>
            <a:pPr marL="101600" indent="0">
              <a:buNone/>
            </a:pPr>
            <a:r>
              <a:rPr lang="fr-FR" dirty="0">
                <a:sym typeface="Wingdings" pitchFamily="2" charset="2"/>
              </a:rPr>
              <a:t>aide </a:t>
            </a:r>
            <a:r>
              <a:rPr lang="fr-FR" dirty="0"/>
              <a:t>s’exprimer sur une thématique de votre choix.</a:t>
            </a:r>
          </a:p>
          <a:p>
            <a:pPr marL="101600" indent="0">
              <a:buNone/>
            </a:pPr>
            <a:r>
              <a:rPr lang="fr-FR" dirty="0">
                <a:sym typeface="Wingdings" pitchFamily="2" charset="2"/>
              </a:rPr>
              <a:t>rapproche et crée du lien</a:t>
            </a:r>
          </a:p>
          <a:p>
            <a:pPr marL="101600" indent="0">
              <a:buNone/>
            </a:pPr>
            <a:endParaRPr lang="fr-FR" dirty="0"/>
          </a:p>
          <a:p>
            <a:pPr marL="498475" indent="0">
              <a:buNone/>
            </a:pPr>
            <a:r>
              <a:rPr lang="fr-FR" dirty="0"/>
              <a:t>Voici le lien vers une petite vidéo de présentation</a:t>
            </a:r>
          </a:p>
          <a:p>
            <a:pPr marL="498475" indent="0">
              <a:buNone/>
            </a:pPr>
            <a:r>
              <a:rPr lang="fr-FR" dirty="0"/>
              <a:t> </a:t>
            </a:r>
            <a:r>
              <a:rPr lang="fr-FR" dirty="0">
                <a:hlinkClick r:id="rId3"/>
              </a:rPr>
              <a:t>https://youtu.be/ftS3OuY9Qv4</a:t>
            </a:r>
            <a:r>
              <a:rPr lang="fr-FR" dirty="0"/>
              <a:t> </a:t>
            </a:r>
          </a:p>
        </p:txBody>
      </p:sp>
    </p:spTree>
    <p:extLst>
      <p:ext uri="{BB962C8B-B14F-4D97-AF65-F5344CB8AC3E}">
        <p14:creationId xmlns:p14="http://schemas.microsoft.com/office/powerpoint/2010/main" val="20164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14808-0593-CDA8-FB71-0C6B740BE749}"/>
              </a:ext>
            </a:extLst>
          </p:cNvPr>
          <p:cNvSpPr>
            <a:spLocks noGrp="1"/>
          </p:cNvSpPr>
          <p:nvPr>
            <p:ph type="ctrTitle"/>
          </p:nvPr>
        </p:nvSpPr>
        <p:spPr/>
        <p:txBody>
          <a:bodyPr/>
          <a:lstStyle/>
          <a:p>
            <a:r>
              <a:rPr lang="fr-FR" dirty="0"/>
              <a:t>Le Parlons D’Amour</a:t>
            </a:r>
          </a:p>
        </p:txBody>
      </p:sp>
      <p:pic>
        <p:nvPicPr>
          <p:cNvPr id="4" name="Image 3">
            <a:extLst>
              <a:ext uri="{FF2B5EF4-FFF2-40B4-BE49-F238E27FC236}">
                <a16:creationId xmlns:a16="http://schemas.microsoft.com/office/drawing/2014/main" id="{9EBC9559-B2C9-7139-BFE3-9E1C55C3C17D}"/>
              </a:ext>
            </a:extLst>
          </p:cNvPr>
          <p:cNvPicPr>
            <a:picLocks noChangeAspect="1"/>
          </p:cNvPicPr>
          <p:nvPr/>
        </p:nvPicPr>
        <p:blipFill rotWithShape="1">
          <a:blip r:embed="rId2"/>
          <a:srcRect l="4181" r="76009" b="6341"/>
          <a:stretch/>
        </p:blipFill>
        <p:spPr>
          <a:xfrm>
            <a:off x="8926285" y="440854"/>
            <a:ext cx="2960915" cy="2683167"/>
          </a:xfrm>
          <a:prstGeom prst="rect">
            <a:avLst/>
          </a:prstGeom>
        </p:spPr>
      </p:pic>
    </p:spTree>
    <p:extLst>
      <p:ext uri="{BB962C8B-B14F-4D97-AF65-F5344CB8AC3E}">
        <p14:creationId xmlns:p14="http://schemas.microsoft.com/office/powerpoint/2010/main" val="200378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359" y="2592888"/>
            <a:ext cx="11169041" cy="2906038"/>
          </a:xfrm>
        </p:spPr>
        <p:txBody>
          <a:bodyPr>
            <a:normAutofit fontScale="90000"/>
          </a:bodyPr>
          <a:lstStyle/>
          <a:p>
            <a:r>
              <a:rPr lang="fr-BE" altLang="fr-FR" sz="3200" b="1" dirty="0">
                <a:cs typeface="Times New Roman" panose="02020603050405020304" pitchFamily="18" charset="0"/>
              </a:rPr>
              <a:t>Son OBJECTIF : Aider concrètement la personne en situation de handicap à créer des liens amicaux et affectifs, à « forcer la main » au hasard en lui ouvrant des alternatives auxquelles son handicap l’empêche en général d’accéder.</a:t>
            </a:r>
            <a:br>
              <a:rPr lang="fr-BE" altLang="fr-FR" sz="3200" b="1" dirty="0">
                <a:cs typeface="Times New Roman" panose="02020603050405020304" pitchFamily="18" charset="0"/>
              </a:rPr>
            </a:br>
            <a:endParaRPr lang="fr-BE" sz="3200" dirty="0"/>
          </a:p>
        </p:txBody>
      </p:sp>
      <p:pic>
        <p:nvPicPr>
          <p:cNvPr id="3" name="Image 2">
            <a:extLst>
              <a:ext uri="{FF2B5EF4-FFF2-40B4-BE49-F238E27FC236}">
                <a16:creationId xmlns:a16="http://schemas.microsoft.com/office/drawing/2014/main" id="{9EBC9559-B2C9-7139-BFE3-9E1C55C3C17D}"/>
              </a:ext>
            </a:extLst>
          </p:cNvPr>
          <p:cNvPicPr>
            <a:picLocks noChangeAspect="1"/>
          </p:cNvPicPr>
          <p:nvPr/>
        </p:nvPicPr>
        <p:blipFill rotWithShape="1">
          <a:blip r:embed="rId2"/>
          <a:srcRect l="4181" r="76009" b="6341"/>
          <a:stretch/>
        </p:blipFill>
        <p:spPr>
          <a:xfrm>
            <a:off x="8880954" y="440854"/>
            <a:ext cx="2730674" cy="2477710"/>
          </a:xfrm>
          <a:prstGeom prst="rect">
            <a:avLst/>
          </a:prstGeom>
        </p:spPr>
      </p:pic>
    </p:spTree>
    <p:extLst>
      <p:ext uri="{BB962C8B-B14F-4D97-AF65-F5344CB8AC3E}">
        <p14:creationId xmlns:p14="http://schemas.microsoft.com/office/powerpoint/2010/main" val="17245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Présentation de formation">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24170</TotalTime>
  <Words>2621</Words>
  <Application>Microsoft Macintosh PowerPoint</Application>
  <PresentationFormat>Grand écran</PresentationFormat>
  <Paragraphs>266</Paragraphs>
  <Slides>38</Slides>
  <Notes>22</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Arial</vt:lpstr>
      <vt:lpstr>Calibri</vt:lpstr>
      <vt:lpstr>Georgia</vt:lpstr>
      <vt:lpstr>Gill Sans MT</vt:lpstr>
      <vt:lpstr>Noto Sans</vt:lpstr>
      <vt:lpstr>Noto Sans Symbols</vt:lpstr>
      <vt:lpstr>Poppins</vt:lpstr>
      <vt:lpstr>Times New Roman</vt:lpstr>
      <vt:lpstr>Présentation de formation</vt:lpstr>
      <vt:lpstr>Séances d’information  Enquête interinstitutionnelle – Le Lien Social  Les jeudis 08/02 et 22/02/2024</vt:lpstr>
      <vt:lpstr>Présentation PowerPoint</vt:lpstr>
      <vt:lpstr>1. Le Projet et ses partenaires </vt:lpstr>
      <vt:lpstr>Le Projet </vt:lpstr>
      <vt:lpstr>Le projet </vt:lpstr>
      <vt:lpstr>yuugi, Le messager créateur de liens </vt:lpstr>
      <vt:lpstr>« yuugi » veut dire liens d’amitié en japonais et est le premier projet de l’asbl Senrj. Concrètement : </vt:lpstr>
      <vt:lpstr>Le Parlons D’Amour</vt:lpstr>
      <vt:lpstr>Son OBJECTIF : Aider concrètement la personne en situation de handicap à créer des liens amicaux et affectifs, à « forcer la main » au hasard en lui ouvrant des alternatives auxquelles son handicap l’empêche en général d’accéder. </vt:lpstr>
      <vt:lpstr>Présentation PowerPoint</vt:lpstr>
      <vt:lpstr>  Les  5 antennes : </vt:lpstr>
      <vt:lpstr>Les 5 antennes </vt:lpstr>
      <vt:lpstr>Le Centre de Ressources  Handicaps et Sexualités </vt:lpstr>
      <vt:lpstr>Le Centre de Ressources Handicaps et Sexualités </vt:lpstr>
      <vt:lpstr>CapSmile asbl – Le RAQ</vt:lpstr>
      <vt:lpstr>CapSmile est une asbl :</vt:lpstr>
      <vt:lpstr>Les missions générales de notre asbl: </vt:lpstr>
      <vt:lpstr>Le réseau CapSmile : </vt:lpstr>
      <vt:lpstr>Vous  !!! </vt:lpstr>
      <vt:lpstr>Présentation PowerPoint</vt:lpstr>
      <vt:lpstr>2. Présentation du questionnaire destiné aux usagers</vt:lpstr>
      <vt:lpstr>Présentation PowerPoint</vt:lpstr>
      <vt:lpstr>Présentation PowerPoint</vt:lpstr>
      <vt:lpstr>Inscriptions des usagers </vt:lpstr>
      <vt:lpstr>4. Accès et remplissage du questionnaire  </vt:lpstr>
      <vt:lpstr>Présentation PowerPoint</vt:lpstr>
      <vt:lpstr>5. Consignes pour le / les accompagnant/s</vt:lpstr>
      <vt:lpstr>Modalités pratiques </vt:lpstr>
      <vt:lpstr>Les risques des biais liés à une enquête de satisfaction </vt:lpstr>
      <vt:lpstr>Présentation PowerPoint</vt:lpstr>
      <vt:lpstr>Présentation PowerPoint</vt:lpstr>
      <vt:lpstr>Présentation PowerPoint</vt:lpstr>
      <vt:lpstr>Présentation PowerPoint</vt:lpstr>
      <vt:lpstr>6. Utilisation et diffusion des résultats </vt:lpstr>
      <vt:lpstr>Les résultats </vt:lpstr>
      <vt:lpstr>L’utilisation et la diffusion des résultats</vt:lpstr>
      <vt:lpstr>7. Contacts</vt:lpstr>
      <vt:lpstr>Pour plus d’informations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Séances d’information CapSmile</dc:title>
  <dc:creator>Admin</dc:creator>
  <cp:lastModifiedBy>Marie Mestré</cp:lastModifiedBy>
  <cp:revision>16</cp:revision>
  <dcterms:created xsi:type="dcterms:W3CDTF">2018-07-09T09:07:20Z</dcterms:created>
  <dcterms:modified xsi:type="dcterms:W3CDTF">2024-02-22T11:43:04Z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